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 id="2147483685" r:id="rId5"/>
  </p:sldMasterIdLst>
  <p:notesMasterIdLst>
    <p:notesMasterId r:id="rId79"/>
  </p:notesMasterIdLst>
  <p:handoutMasterIdLst>
    <p:handoutMasterId r:id="rId80"/>
  </p:handoutMasterIdLst>
  <p:sldIdLst>
    <p:sldId id="256" r:id="rId6"/>
    <p:sldId id="653" r:id="rId7"/>
    <p:sldId id="657" r:id="rId8"/>
    <p:sldId id="658" r:id="rId9"/>
    <p:sldId id="659" r:id="rId10"/>
    <p:sldId id="664" r:id="rId11"/>
    <p:sldId id="660" r:id="rId12"/>
    <p:sldId id="719" r:id="rId13"/>
    <p:sldId id="663" r:id="rId14"/>
    <p:sldId id="790" r:id="rId15"/>
    <p:sldId id="662" r:id="rId16"/>
    <p:sldId id="260" r:id="rId17"/>
    <p:sldId id="650" r:id="rId18"/>
    <p:sldId id="651" r:id="rId19"/>
    <p:sldId id="652" r:id="rId20"/>
    <p:sldId id="654" r:id="rId21"/>
    <p:sldId id="577" r:id="rId22"/>
    <p:sldId id="661" r:id="rId23"/>
    <p:sldId id="429" r:id="rId24"/>
    <p:sldId id="585" r:id="rId25"/>
    <p:sldId id="587" r:id="rId26"/>
    <p:sldId id="588" r:id="rId27"/>
    <p:sldId id="589" r:id="rId28"/>
    <p:sldId id="590" r:id="rId29"/>
    <p:sldId id="591" r:id="rId30"/>
    <p:sldId id="592" r:id="rId31"/>
    <p:sldId id="593" r:id="rId32"/>
    <p:sldId id="594" r:id="rId33"/>
    <p:sldId id="614" r:id="rId34"/>
    <p:sldId id="595" r:id="rId35"/>
    <p:sldId id="597" r:id="rId36"/>
    <p:sldId id="599" r:id="rId37"/>
    <p:sldId id="601" r:id="rId38"/>
    <p:sldId id="602" r:id="rId39"/>
    <p:sldId id="604" r:id="rId40"/>
    <p:sldId id="605" r:id="rId41"/>
    <p:sldId id="606" r:id="rId42"/>
    <p:sldId id="607" r:id="rId43"/>
    <p:sldId id="608" r:id="rId44"/>
    <p:sldId id="610" r:id="rId45"/>
    <p:sldId id="612" r:id="rId46"/>
    <p:sldId id="613" r:id="rId47"/>
    <p:sldId id="615" r:id="rId48"/>
    <p:sldId id="616" r:id="rId49"/>
    <p:sldId id="617" r:id="rId50"/>
    <p:sldId id="787" r:id="rId51"/>
    <p:sldId id="619" r:id="rId52"/>
    <p:sldId id="620" r:id="rId53"/>
    <p:sldId id="621" r:id="rId54"/>
    <p:sldId id="788" r:id="rId55"/>
    <p:sldId id="789" r:id="rId56"/>
    <p:sldId id="622" r:id="rId57"/>
    <p:sldId id="623" r:id="rId58"/>
    <p:sldId id="625" r:id="rId59"/>
    <p:sldId id="624" r:id="rId60"/>
    <p:sldId id="626" r:id="rId61"/>
    <p:sldId id="627" r:id="rId62"/>
    <p:sldId id="628" r:id="rId63"/>
    <p:sldId id="773" r:id="rId64"/>
    <p:sldId id="774" r:id="rId65"/>
    <p:sldId id="775" r:id="rId66"/>
    <p:sldId id="776" r:id="rId67"/>
    <p:sldId id="777" r:id="rId68"/>
    <p:sldId id="778" r:id="rId69"/>
    <p:sldId id="779" r:id="rId70"/>
    <p:sldId id="780" r:id="rId71"/>
    <p:sldId id="781" r:id="rId72"/>
    <p:sldId id="782" r:id="rId73"/>
    <p:sldId id="783" r:id="rId74"/>
    <p:sldId id="784" r:id="rId75"/>
    <p:sldId id="785" r:id="rId76"/>
    <p:sldId id="786" r:id="rId77"/>
    <p:sldId id="309" r:id="rId78"/>
  </p:sldIdLst>
  <p:sldSz cx="9144000" cy="5143500" type="screen16x9"/>
  <p:notesSz cx="6858000" cy="9144000"/>
  <p:defaultTextStyle>
    <a:defPPr>
      <a:defRPr lang="zh-CN"/>
    </a:defPPr>
    <a:lvl1pPr algn="l" defTabSz="814705" rtl="0" eaLnBrk="0" fontAlgn="base" hangingPunct="0">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1pPr>
    <a:lvl2pPr marL="406400" indent="-12700" algn="l" defTabSz="814705" rtl="0" eaLnBrk="0" fontAlgn="base" hangingPunct="0">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2pPr>
    <a:lvl3pPr marL="814705" indent="-27305" algn="l" defTabSz="814705" rtl="0" eaLnBrk="0" fontAlgn="base" hangingPunct="0">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3pPr>
    <a:lvl4pPr marL="1222375" indent="-40005" algn="l" defTabSz="814705" rtl="0" eaLnBrk="0" fontAlgn="base" hangingPunct="0">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4pPr>
    <a:lvl5pPr marL="1631950" indent="-55880" algn="l" defTabSz="814705" rtl="0" eaLnBrk="0" fontAlgn="base" hangingPunct="0">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6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6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6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600"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99863" autoAdjust="0"/>
  </p:normalViewPr>
  <p:slideViewPr>
    <p:cSldViewPr>
      <p:cViewPr varScale="1">
        <p:scale>
          <a:sx n="81" d="100"/>
          <a:sy n="81" d="100"/>
        </p:scale>
        <p:origin x="53" y="682"/>
      </p:cViewPr>
      <p:guideLst>
        <p:guide orient="horz" pos="1660"/>
        <p:guide pos="2857"/>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5" d="100"/>
          <a:sy n="75" d="100"/>
        </p:scale>
        <p:origin x="2938" y="53"/>
      </p:cViewPr>
      <p:guideLst>
        <p:guide orient="horz" pos="2952"/>
        <p:guide pos="2142"/>
      </p:guideLst>
    </p:cSldViewPr>
  </p:notes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3" Type="http://schemas.openxmlformats.org/officeDocument/2006/relationships/tableStyles" Target="tableStyles.xml"/><Relationship Id="rId82" Type="http://schemas.openxmlformats.org/officeDocument/2006/relationships/viewProps" Target="viewProps.xml"/><Relationship Id="rId81" Type="http://schemas.openxmlformats.org/officeDocument/2006/relationships/presProps" Target="presProps.xml"/><Relationship Id="rId80" Type="http://schemas.openxmlformats.org/officeDocument/2006/relationships/handoutMaster" Target="handoutMasters/handoutMaster1.xml"/><Relationship Id="rId8" Type="http://schemas.openxmlformats.org/officeDocument/2006/relationships/slide" Target="slides/slide3.xml"/><Relationship Id="rId79" Type="http://schemas.openxmlformats.org/officeDocument/2006/relationships/notesMaster" Target="notesMasters/notesMaster1.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2.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Master" Target="slideMasters/slideMaster4.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B11371-FF6E-4876-8EE6-2199850A2F7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286990-A815-4B64-BADC-23F776FBA2D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buFont typeface="Arial" panose="020B0604020202020204" pitchFamily="34" charset="0"/>
              <a:buNone/>
              <a:defRPr sz="1200">
                <a:latin typeface="Arial" panose="020B0604020202020204" pitchFamily="34" charset="0"/>
              </a:defRPr>
            </a:lvl1pPr>
          </a:lstStyle>
          <a:p>
            <a:pPr>
              <a:defRPr/>
            </a:pPr>
            <a:endParaRPr lang="zh-CN" altLang="en-US"/>
          </a:p>
        </p:txBody>
      </p:sp>
      <p:sp>
        <p:nvSpPr>
          <p:cNvPr id="3075"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buFont typeface="Arial" panose="020B0604020202020204" pitchFamily="34" charset="0"/>
              <a:buNone/>
              <a:defRPr>
                <a:latin typeface="Arial" panose="020B0604020202020204" pitchFamily="34" charset="0"/>
              </a:defRPr>
            </a:lvl1pPr>
          </a:lstStyle>
          <a:p>
            <a:pPr>
              <a:defRPr/>
            </a:pPr>
            <a:fld id="{A936BF01-C33E-41D5-9EE0-047B6A2B08F7}" type="datetime1">
              <a:rPr lang="zh-CN" altLang="en-US"/>
            </a:fld>
            <a:endParaRPr lang="en-US" altLang="zh-CN" sz="1200"/>
          </a:p>
        </p:txBody>
      </p:sp>
      <p:sp>
        <p:nvSpPr>
          <p:cNvPr id="3077"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txBody>
          <a:bodyPr anchor="ctr"/>
          <a:lstStyle>
            <a:lvl1pPr defTabSz="0">
              <a:spcBef>
                <a:spcPct val="30000"/>
              </a:spcBef>
              <a:defRPr sz="1200">
                <a:solidFill>
                  <a:schemeClr val="tx1"/>
                </a:solidFill>
                <a:latin typeface="Arial" panose="020B0604020202020204" pitchFamily="34" charset="0"/>
              </a:defRPr>
            </a:lvl1pPr>
            <a:lvl2pPr defTabSz="0">
              <a:spcBef>
                <a:spcPct val="30000"/>
              </a:spcBef>
              <a:defRPr sz="1200">
                <a:solidFill>
                  <a:schemeClr val="tx1"/>
                </a:solidFill>
                <a:latin typeface="Arial" panose="020B0604020202020204" pitchFamily="34" charset="0"/>
              </a:defRPr>
            </a:lvl2pPr>
            <a:lvl3pPr defTabSz="0">
              <a:spcBef>
                <a:spcPct val="30000"/>
              </a:spcBef>
              <a:defRPr sz="1200">
                <a:solidFill>
                  <a:schemeClr val="tx1"/>
                </a:solidFill>
                <a:latin typeface="Arial" panose="020B0604020202020204" pitchFamily="34" charset="0"/>
              </a:defRPr>
            </a:lvl3pPr>
            <a:lvl4pPr defTabSz="0">
              <a:spcBef>
                <a:spcPct val="30000"/>
              </a:spcBef>
              <a:defRPr sz="1200">
                <a:solidFill>
                  <a:schemeClr val="tx1"/>
                </a:solidFill>
                <a:latin typeface="Arial" panose="020B0604020202020204" pitchFamily="34" charset="0"/>
              </a:defRPr>
            </a:lvl4pPr>
            <a:lvl5pPr defTabSz="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zh-CN" altLang="en-US"/>
              <a:t>单击此处编辑母版文本样式</a:t>
            </a:r>
            <a:endParaRPr lang="zh-CN" altLang="en-US"/>
          </a:p>
          <a:p>
            <a:pPr>
              <a:defRPr/>
            </a:pPr>
            <a:r>
              <a:rPr lang="zh-CN" altLang="en-US"/>
              <a:t>第二级</a:t>
            </a:r>
            <a:endParaRPr lang="zh-CN" altLang="en-US"/>
          </a:p>
          <a:p>
            <a:pPr>
              <a:defRPr/>
            </a:pPr>
            <a:r>
              <a:rPr lang="zh-CN" altLang="en-US"/>
              <a:t>第三级</a:t>
            </a:r>
            <a:endParaRPr lang="zh-CN" altLang="en-US"/>
          </a:p>
          <a:p>
            <a:pPr>
              <a:defRPr/>
            </a:pPr>
            <a:r>
              <a:rPr lang="zh-CN" altLang="en-US"/>
              <a:t>第四级</a:t>
            </a:r>
            <a:endParaRPr lang="zh-CN" altLang="en-US"/>
          </a:p>
          <a:p>
            <a:pPr>
              <a:defRPr/>
            </a:pPr>
            <a:r>
              <a:rPr lang="zh-CN" altLang="en-US"/>
              <a:t>第五级</a:t>
            </a:r>
            <a:endParaRPr lang="zh-CN" altLang="en-US"/>
          </a:p>
        </p:txBody>
      </p:sp>
      <p:sp>
        <p:nvSpPr>
          <p:cNvPr id="3078"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buFont typeface="Arial" panose="020B0604020202020204" pitchFamily="34" charset="0"/>
              <a:buNone/>
              <a:defRPr sz="1200">
                <a:latin typeface="Arial" panose="020B0604020202020204" pitchFamily="34" charset="0"/>
              </a:defRPr>
            </a:lvl1pPr>
          </a:lstStyle>
          <a:p>
            <a:pPr>
              <a:defRPr/>
            </a:pPr>
            <a:endParaRPr lang="zh-CN" altLang="en-US"/>
          </a:p>
        </p:txBody>
      </p:sp>
      <p:sp>
        <p:nvSpPr>
          <p:cNvPr id="3079"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buFont typeface="Arial" panose="020B0604020202020204" pitchFamily="34" charset="0"/>
              <a:buNone/>
              <a:defRPr/>
            </a:lvl1pPr>
          </a:lstStyle>
          <a:p>
            <a:pPr>
              <a:defRPr/>
            </a:pPr>
            <a:fld id="{D3864909-9BFC-4C24-90F8-2A03A2C248DC}" type="slidenum">
              <a:rPr lang="zh-CN" altLang="en-US"/>
            </a:fld>
            <a:endParaRPr lang="en-US" altLang="zh-CN"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C1A7273-8052-4209-97F7-098854F429E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AC5BFB-C100-4A4C-9C0E-BA51D00F15D2}"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C1A7273-8052-4209-97F7-098854F429E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AC5BFB-C100-4A4C-9C0E-BA51D00F15D2}"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C1A7273-8052-4209-97F7-098854F429E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AC5BFB-C100-4A4C-9C0E-BA51D00F15D2}"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9C1A7273-8052-4209-97F7-098854F429E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AC5BFB-C100-4A4C-9C0E-BA51D00F15D2}"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9C1A7273-8052-4209-97F7-098854F429E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AC5BFB-C100-4A4C-9C0E-BA51D00F15D2}"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C1A7273-8052-4209-97F7-098854F429E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AC5BFB-C100-4A4C-9C0E-BA51D00F15D2}"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1A7273-8052-4209-97F7-098854F429E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AC5BFB-C100-4A4C-9C0E-BA51D00F15D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C1A7273-8052-4209-97F7-098854F429E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AC5BFB-C100-4A4C-9C0E-BA51D00F15D2}"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C1A7273-8052-4209-97F7-098854F429E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AC5BFB-C100-4A4C-9C0E-BA51D00F15D2}"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C1A7273-8052-4209-97F7-098854F429E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AC5BFB-C100-4A4C-9C0E-BA51D00F15D2}"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C1A7273-8052-4209-97F7-098854F429E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AC5BFB-C100-4A4C-9C0E-BA51D00F15D2}"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FDCE96B0-802C-4189-8EF8-AC08B6B444D9}" type="datetime1">
              <a:rPr lang="en-US" altLang="zh-CN"/>
            </a:fld>
            <a:endParaRPr lang="en-US" altLang="zh-CN">
              <a:latin typeface="+mn-lt"/>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5AB6B2D-FAC0-4E2A-9535-07F69262937B}" type="slidenum">
              <a:rPr lang="zh-CN" altLang="en-US"/>
            </a:fld>
            <a:endParaRPr lang="en-US" altLang="zh-CN">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E7F769DD-D0B1-4BD7-AE08-984CAFA0EA32}" type="datetime1">
              <a:rPr lang="en-US" altLang="zh-CN"/>
            </a:fld>
            <a:endParaRPr lang="en-US" altLang="zh-CN">
              <a:latin typeface="+mn-lt"/>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1E55E1E-FB1E-4B36-8FD2-F4337E42878B}" type="slidenum">
              <a:rPr lang="zh-CN" altLang="en-US"/>
            </a:fld>
            <a:endParaRPr lang="en-US" altLang="zh-CN">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3D63D74B-6DB8-4178-A37A-9DF9CE828B81}" type="datetime1">
              <a:rPr lang="en-US" altLang="zh-CN"/>
            </a:fld>
            <a:endParaRPr lang="en-US" altLang="zh-CN">
              <a:latin typeface="+mn-lt"/>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0A6ED69F-7ED3-4C67-95BE-2408F7247FFC}" type="slidenum">
              <a:rPr lang="zh-CN" altLang="en-US"/>
            </a:fld>
            <a:endParaRPr lang="en-US" altLang="zh-CN">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F2A0F53E-CC60-43C3-9CB0-AC2DAA756316}" type="datetime1">
              <a:rPr lang="en-US" altLang="zh-CN"/>
            </a:fld>
            <a:endParaRPr lang="en-US" altLang="zh-CN">
              <a:latin typeface="+mn-lt"/>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2FD8AE34-D957-4CF4-8F2B-CBF0C4D81BCC}" type="slidenum">
              <a:rPr lang="zh-CN" altLang="en-US"/>
            </a:fld>
            <a:endParaRPr lang="en-US" altLang="zh-CN">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BFBF5EBF-4FAB-4DB0-957F-C8108B8587DB}" type="datetime1">
              <a:rPr lang="en-US" altLang="zh-CN"/>
            </a:fld>
            <a:endParaRPr lang="en-US" altLang="zh-CN">
              <a:latin typeface="+mn-lt"/>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4C9881D4-8DE2-4585-A6E4-E01A9C84E774}" type="slidenum">
              <a:rPr lang="zh-CN" altLang="en-US"/>
            </a:fld>
            <a:endParaRPr lang="en-US" altLang="zh-CN">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8A10701F-9DD6-46E6-90E5-5BF2941AAE07}" type="datetime1">
              <a:rPr lang="en-US" altLang="zh-CN"/>
            </a:fld>
            <a:endParaRPr lang="en-US" altLang="zh-CN">
              <a:latin typeface="+mn-lt"/>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25F4B6C4-675F-4E54-B87E-FA7D99F21A4B}" type="slidenum">
              <a:rPr lang="zh-CN" altLang="en-US"/>
            </a:fld>
            <a:endParaRPr lang="en-US" altLang="zh-CN">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6C2148AB-1CEF-40F8-B19B-1853D7198177}" type="datetime1">
              <a:rPr lang="en-US" altLang="zh-CN"/>
            </a:fld>
            <a:endParaRPr lang="en-US" altLang="zh-CN">
              <a:latin typeface="+mn-lt"/>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39EF52CE-452A-4639-908E-5668EB7081E7}" type="slidenum">
              <a:rPr lang="zh-CN" altLang="en-US"/>
            </a:fld>
            <a:endParaRPr lang="en-US" altLang="zh-CN">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978BA0FA-0195-4508-9B1C-82C4A71F4E4C}" type="datetime1">
              <a:rPr lang="en-US" altLang="zh-CN"/>
            </a:fld>
            <a:endParaRPr lang="en-US" altLang="zh-CN">
              <a:latin typeface="+mn-lt"/>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6006E070-BEC0-475D-9B1F-C1B6412439BC}" type="slidenum">
              <a:rPr lang="zh-CN" altLang="en-US"/>
            </a:fld>
            <a:endParaRPr lang="en-US" altLang="zh-CN">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0ECA4CDF-2F1B-46D2-A69F-26906EA7A1F3}" type="datetime1">
              <a:rPr lang="en-US" altLang="zh-CN"/>
            </a:fld>
            <a:endParaRPr lang="en-US" altLang="zh-CN">
              <a:latin typeface="+mn-lt"/>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1333BA7E-933A-441E-A34E-9415D20E69E6}" type="slidenum">
              <a:rPr lang="zh-CN" altLang="en-US"/>
            </a:fld>
            <a:endParaRPr lang="en-US" altLang="zh-CN">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34B2A184-0140-407C-B414-79FF6EFFF600}" type="datetime1">
              <a:rPr lang="en-US" altLang="zh-CN"/>
            </a:fld>
            <a:endParaRPr lang="en-US" altLang="zh-CN">
              <a:latin typeface="+mn-lt"/>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BAC9F74-2D9C-4657-9721-458A69E12696}" type="slidenum">
              <a:rPr lang="zh-CN" altLang="en-US"/>
            </a:fld>
            <a:endParaRPr lang="en-US" altLang="zh-CN">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362E0801-0B51-42E5-A661-A299CD6327B8}" type="datetime1">
              <a:rPr lang="en-US" altLang="zh-CN"/>
            </a:fld>
            <a:endParaRPr lang="en-US" altLang="zh-CN">
              <a:latin typeface="+mn-lt"/>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05553413-208F-43B9-8493-2C421C98DC5F}" type="slidenum">
              <a:rPr lang="zh-CN" altLang="en-US"/>
            </a:fld>
            <a:endParaRPr lang="en-US" altLang="zh-CN">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2" Type="http://schemas.openxmlformats.org/officeDocument/2006/relationships/theme" Target="../theme/theme3.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5" Type="http://schemas.openxmlformats.org/officeDocument/2006/relationships/theme" Target="../theme/theme4.xml"/><Relationship Id="rId14" Type="http://schemas.openxmlformats.org/officeDocument/2006/relationships/image" Target="../media/image2.jpeg"/><Relationship Id="rId13" Type="http://schemas.openxmlformats.org/officeDocument/2006/relationships/image" Target="../media/image1.jpeg"/><Relationship Id="rId12" Type="http://schemas.openxmlformats.org/officeDocument/2006/relationships/slideLayout" Target="../slideLayouts/slideLayout46.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c:\users\administrator\appdata\roaming\360se6\User Data\temp\6958247_100527053351_2.jpg"/>
          <p:cNvPicPr>
            <a:picLocks noChangeAspect="1" noChangeArrowheads="1"/>
          </p:cNvPicPr>
          <p:nvPr/>
        </p:nvPicPr>
        <p:blipFill>
          <a:blip r:embed="rId13">
            <a:extLst>
              <a:ext uri="{28A0092B-C50C-407E-A947-70E740481C1C}">
                <a14:useLocalDpi xmlns:a14="http://schemas.microsoft.com/office/drawing/2010/main" val="0"/>
              </a:ext>
            </a:extLst>
          </a:blip>
          <a:srcRect t="46906" b="38573"/>
          <a:stretch>
            <a:fillRect/>
          </a:stretch>
        </p:blipFill>
        <p:spPr bwMode="auto">
          <a:xfrm>
            <a:off x="-6350" y="0"/>
            <a:ext cx="91630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矩形 5"/>
          <p:cNvSpPr>
            <a:spLocks noChangeArrowheads="1"/>
          </p:cNvSpPr>
          <p:nvPr/>
        </p:nvSpPr>
        <p:spPr bwMode="auto">
          <a:xfrm>
            <a:off x="-9525" y="636588"/>
            <a:ext cx="9166225" cy="215900"/>
          </a:xfrm>
          <a:prstGeom prst="rect">
            <a:avLst/>
          </a:prstGeom>
          <a:solidFill>
            <a:srgbClr val="B2C1DB">
              <a:alpha val="61176"/>
            </a:srgb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defRPr/>
            </a:pPr>
            <a:endParaRPr lang="zh-CN" altLang="en-US" sz="1800">
              <a:solidFill>
                <a:srgbClr val="FFFFFF"/>
              </a:solidFill>
            </a:endParaRPr>
          </a:p>
        </p:txBody>
      </p:sp>
      <p:sp>
        <p:nvSpPr>
          <p:cNvPr id="1029" name="矩形 7"/>
          <p:cNvSpPr>
            <a:spLocks noChangeArrowheads="1"/>
          </p:cNvSpPr>
          <p:nvPr/>
        </p:nvSpPr>
        <p:spPr bwMode="auto">
          <a:xfrm>
            <a:off x="-9525" y="5035550"/>
            <a:ext cx="9153525" cy="107950"/>
          </a:xfrm>
          <a:prstGeom prst="rect">
            <a:avLst/>
          </a:prstGeom>
          <a:solidFill>
            <a:srgbClr val="B2C1DB">
              <a:alpha val="61176"/>
            </a:srgb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defRPr/>
            </a:pPr>
            <a:endParaRPr lang="zh-CN" altLang="en-US" sz="1800">
              <a:solidFill>
                <a:srgbClr val="FFFFFF"/>
              </a:solidFill>
            </a:endParaRPr>
          </a:p>
        </p:txBody>
      </p:sp>
      <p:sp>
        <p:nvSpPr>
          <p:cNvPr id="1030" name="Rectangle 6"/>
          <p:cNvSpPr>
            <a:spLocks noChangeArrowheads="1"/>
          </p:cNvSpPr>
          <p:nvPr/>
        </p:nvSpPr>
        <p:spPr bwMode="auto">
          <a:xfrm>
            <a:off x="6435725" y="163513"/>
            <a:ext cx="27082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8821" tIns="39411" rIns="78821" bIns="39411" anchor="ct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defRPr/>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西北分公司精细化管理工作汇报</a:t>
            </a:r>
            <a:endParaRPr lang="zh-CN" altLang="en-US"/>
          </a:p>
        </p:txBody>
      </p:sp>
      <p:pic>
        <p:nvPicPr>
          <p:cNvPr id="1031" name="Picture 2" descr="c:\users\administrator\appdata\roaming\360se6\User Data\temp\6958247_100527053351_2.jpg"/>
          <p:cNvPicPr>
            <a:picLocks noChangeAspect="1" noChangeArrowheads="1"/>
          </p:cNvPicPr>
          <p:nvPr/>
        </p:nvPicPr>
        <p:blipFill>
          <a:blip r:embed="rId13">
            <a:extLst>
              <a:ext uri="{28A0092B-C50C-407E-A947-70E740481C1C}">
                <a14:useLocalDpi xmlns:a14="http://schemas.microsoft.com/office/drawing/2010/main" val="0"/>
              </a:ext>
            </a:extLst>
          </a:blip>
          <a:srcRect t="46906" b="38573"/>
          <a:stretch>
            <a:fillRect/>
          </a:stretch>
        </p:blipFill>
        <p:spPr bwMode="auto">
          <a:xfrm>
            <a:off x="0" y="0"/>
            <a:ext cx="91440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矩形 5"/>
          <p:cNvSpPr>
            <a:spLocks noChangeArrowheads="1"/>
          </p:cNvSpPr>
          <p:nvPr/>
        </p:nvSpPr>
        <p:spPr bwMode="auto">
          <a:xfrm>
            <a:off x="-9525" y="636588"/>
            <a:ext cx="9166225" cy="215900"/>
          </a:xfrm>
          <a:prstGeom prst="rect">
            <a:avLst/>
          </a:prstGeom>
          <a:solidFill>
            <a:srgbClr val="B2C1DB">
              <a:alpha val="61176"/>
            </a:srgb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defRPr/>
            </a:pPr>
            <a:endParaRPr lang="zh-CN" altLang="en-US" sz="1800">
              <a:solidFill>
                <a:srgbClr val="FFFFFF"/>
              </a:solidFill>
            </a:endParaRPr>
          </a:p>
        </p:txBody>
      </p:sp>
      <p:sp>
        <p:nvSpPr>
          <p:cNvPr id="1034" name="矩形 7"/>
          <p:cNvSpPr>
            <a:spLocks noChangeArrowheads="1"/>
          </p:cNvSpPr>
          <p:nvPr/>
        </p:nvSpPr>
        <p:spPr bwMode="auto">
          <a:xfrm>
            <a:off x="-9525" y="5035550"/>
            <a:ext cx="9153525" cy="107950"/>
          </a:xfrm>
          <a:prstGeom prst="rect">
            <a:avLst/>
          </a:prstGeom>
          <a:solidFill>
            <a:srgbClr val="B2C1DB">
              <a:alpha val="61176"/>
            </a:srgb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defRPr/>
            </a:pPr>
            <a:endParaRPr lang="zh-CN" altLang="en-US" sz="1800">
              <a:solidFill>
                <a:srgbClr val="FFFFFF"/>
              </a:solidFill>
            </a:endParaRPr>
          </a:p>
        </p:txBody>
      </p:sp>
      <p:sp>
        <p:nvSpPr>
          <p:cNvPr id="1035" name="Rectangle 6"/>
          <p:cNvSpPr>
            <a:spLocks noChangeArrowheads="1"/>
          </p:cNvSpPr>
          <p:nvPr/>
        </p:nvSpPr>
        <p:spPr bwMode="auto">
          <a:xfrm>
            <a:off x="5796103" y="0"/>
            <a:ext cx="334789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8821" tIns="39411" rIns="78821" bIns="39411" anchor="ct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defRPr/>
            </a:pPr>
            <a:r>
              <a:rPr lang="zh-CN" alt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青海省绿色建筑施工质量验收规范汇报</a:t>
            </a:r>
            <a:endParaRPr lang="zh-CN" altLang="en-US" b="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814705" indent="-814705" algn="ctr" rtl="0" eaLnBrk="0" fontAlgn="base" hangingPunct="0">
        <a:spcBef>
          <a:spcPct val="0"/>
        </a:spcBef>
        <a:spcAft>
          <a:spcPct val="0"/>
        </a:spcAft>
        <a:defRPr sz="4000">
          <a:solidFill>
            <a:schemeClr val="tx1"/>
          </a:solidFill>
          <a:latin typeface="+mj-lt"/>
          <a:ea typeface="+mj-ea"/>
          <a:cs typeface="+mj-cs"/>
          <a:sym typeface="Calibri" panose="020F0502020204030204" pitchFamily="34" charset="0"/>
        </a:defRPr>
      </a:lvl1pPr>
      <a:lvl2pPr marL="814705" indent="-814705" algn="ctr" rtl="0" eaLnBrk="0" fontAlgn="base" hangingPunct="0">
        <a:spcBef>
          <a:spcPct val="0"/>
        </a:spcBef>
        <a:spcAft>
          <a:spcPct val="0"/>
        </a:spcAft>
        <a:defRPr sz="4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814705" indent="-814705" algn="ctr" rtl="0" eaLnBrk="0" fontAlgn="base" hangingPunct="0">
        <a:spcBef>
          <a:spcPct val="0"/>
        </a:spcBef>
        <a:spcAft>
          <a:spcPct val="0"/>
        </a:spcAft>
        <a:defRPr sz="4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814705" indent="-814705" algn="ctr" rtl="0" eaLnBrk="0" fontAlgn="base" hangingPunct="0">
        <a:spcBef>
          <a:spcPct val="0"/>
        </a:spcBef>
        <a:spcAft>
          <a:spcPct val="0"/>
        </a:spcAft>
        <a:defRPr sz="4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814705" indent="-814705" algn="ctr" rtl="0" eaLnBrk="0" fontAlgn="base" hangingPunct="0">
        <a:spcBef>
          <a:spcPct val="0"/>
        </a:spcBef>
        <a:spcAft>
          <a:spcPct val="0"/>
        </a:spcAft>
        <a:defRPr sz="4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271905" indent="-814705" algn="ctr" rtl="0" eaLnBrk="0" fontAlgn="base" hangingPunct="0">
        <a:spcBef>
          <a:spcPct val="0"/>
        </a:spcBef>
        <a:spcAft>
          <a:spcPct val="0"/>
        </a:spcAft>
        <a:defRPr sz="4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729105" indent="-814705" algn="ctr" rtl="0" eaLnBrk="0" fontAlgn="base" hangingPunct="0">
        <a:spcBef>
          <a:spcPct val="0"/>
        </a:spcBef>
        <a:spcAft>
          <a:spcPct val="0"/>
        </a:spcAft>
        <a:defRPr sz="4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186305" indent="-814705" algn="ctr" rtl="0" eaLnBrk="0" fontAlgn="base" hangingPunct="0">
        <a:spcBef>
          <a:spcPct val="0"/>
        </a:spcBef>
        <a:spcAft>
          <a:spcPct val="0"/>
        </a:spcAft>
        <a:defRPr sz="4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643505" indent="-814705" algn="ctr" rtl="0" eaLnBrk="0" fontAlgn="base" hangingPunct="0">
        <a:spcBef>
          <a:spcPct val="0"/>
        </a:spcBef>
        <a:spcAft>
          <a:spcPct val="0"/>
        </a:spcAft>
        <a:defRPr sz="40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814705" indent="-814705"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62305" indent="-252730" algn="l" defTabSz="814705" rtl="0" eaLnBrk="0" fontAlgn="base" hangingPunct="0">
        <a:spcBef>
          <a:spcPct val="20000"/>
        </a:spcBef>
        <a:spcAft>
          <a:spcPct val="0"/>
        </a:spcAft>
        <a:buFont typeface="Arial" panose="020B0604020202020204" pitchFamily="34" charset="0"/>
        <a:buChar char="–"/>
        <a:defRPr sz="2500">
          <a:solidFill>
            <a:schemeClr val="tx1"/>
          </a:solidFill>
          <a:latin typeface="+mn-lt"/>
          <a:ea typeface="+mn-ea"/>
          <a:sym typeface="Calibri" panose="020F0502020204030204" pitchFamily="34" charset="0"/>
        </a:defRPr>
      </a:lvl2pPr>
      <a:lvl3pPr marL="1019175" indent="-203200" algn="l" defTabSz="814705" rtl="0" eaLnBrk="0" fontAlgn="base" hangingPunct="0">
        <a:spcBef>
          <a:spcPct val="20000"/>
        </a:spcBef>
        <a:spcAft>
          <a:spcPct val="0"/>
        </a:spcAft>
        <a:buFont typeface="Arial" panose="020B0604020202020204" pitchFamily="34" charset="0"/>
        <a:buChar char="•"/>
        <a:defRPr sz="2200">
          <a:solidFill>
            <a:schemeClr val="tx1"/>
          </a:solidFill>
          <a:latin typeface="+mn-lt"/>
          <a:ea typeface="+mn-ea"/>
          <a:sym typeface="Calibri" panose="020F0502020204030204" pitchFamily="34" charset="0"/>
        </a:defRPr>
      </a:lvl3pPr>
      <a:lvl4pPr marL="1427480" indent="-201930" algn="l" defTabSz="814705" rtl="0" eaLnBrk="0" fontAlgn="base" hangingPunct="0">
        <a:spcBef>
          <a:spcPct val="200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1835150" indent="-203200" algn="l" defTabSz="814705" rtl="0" eaLnBrk="0" fontAlgn="base" hangingPunct="0">
        <a:spcBef>
          <a:spcPct val="200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292350" indent="-203200" algn="l" defTabSz="814705" rtl="0" eaLnBrk="0" fontAlgn="base" hangingPunct="0">
        <a:spcBef>
          <a:spcPct val="200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749550" indent="-203200" algn="l" defTabSz="814705" rtl="0" eaLnBrk="0" fontAlgn="base" hangingPunct="0">
        <a:spcBef>
          <a:spcPct val="200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206750" indent="-203200" algn="l" defTabSz="814705" rtl="0" eaLnBrk="0" fontAlgn="base" hangingPunct="0">
        <a:spcBef>
          <a:spcPct val="200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663950" indent="-203200" algn="l" defTabSz="814705" rtl="0" eaLnBrk="0" fontAlgn="base" hangingPunct="0">
        <a:spcBef>
          <a:spcPct val="200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C1A7273-8052-4209-97F7-098854F429EE}"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EAC5BFB-C100-4A4C-9C0E-BA51D00F15D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日期占位符 3"/>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35" tIns="40817" rIns="81635" bIns="40817" numCol="1" anchor="t" anchorCtr="0" compatLnSpc="1"/>
          <a:lstStyle>
            <a:lvl1pPr>
              <a:buFont typeface="Arial" panose="020B0604020202020204" pitchFamily="34" charset="0"/>
              <a:buNone/>
              <a:defRPr sz="1800">
                <a:latin typeface="Calibri" panose="020F0502020204030204" pitchFamily="34" charset="0"/>
                <a:sym typeface="Calibri" panose="020F0502020204030204" pitchFamily="34" charset="0"/>
              </a:defRPr>
            </a:lvl1pPr>
          </a:lstStyle>
          <a:p>
            <a:pPr>
              <a:defRPr/>
            </a:pPr>
            <a:fld id="{D2B69718-BF8E-4030-8DE2-452F94432073}" type="datetime1">
              <a:rPr lang="en-US" altLang="zh-CN"/>
            </a:fld>
            <a:endParaRPr lang="en-US" altLang="zh-CN">
              <a:latin typeface="+mn-lt"/>
            </a:endParaRPr>
          </a:p>
        </p:txBody>
      </p:sp>
      <p:sp>
        <p:nvSpPr>
          <p:cNvPr id="2051" name="页脚占位符 4"/>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35" tIns="40817" rIns="81635" bIns="40817" numCol="1" anchor="t" anchorCtr="0" compatLnSpc="1"/>
          <a:lstStyle>
            <a:lvl1pPr>
              <a:buFont typeface="Arial" panose="020B0604020202020204" pitchFamily="34" charset="0"/>
              <a:buNone/>
              <a:defRPr sz="1800">
                <a:latin typeface="Calibri" panose="020F0502020204030204" pitchFamily="34" charset="0"/>
                <a:sym typeface="Calibri" panose="020F0502020204030204" pitchFamily="34" charset="0"/>
              </a:defRPr>
            </a:lvl1pPr>
          </a:lstStyle>
          <a:p>
            <a:pPr>
              <a:defRPr/>
            </a:pPr>
            <a:endParaRPr lang="zh-CN" altLang="en-US"/>
          </a:p>
        </p:txBody>
      </p:sp>
      <p:sp>
        <p:nvSpPr>
          <p:cNvPr id="2052" name="灯片编号占位符 5"/>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35" tIns="40817" rIns="81635" bIns="40817" numCol="1" anchor="t" anchorCtr="0" compatLnSpc="1"/>
          <a:lstStyle>
            <a:lvl1pPr>
              <a:buFont typeface="Arial" panose="020B0604020202020204" pitchFamily="34" charset="0"/>
              <a:buNone/>
              <a:defRPr sz="1800">
                <a:latin typeface="Calibri" panose="020F0502020204030204" pitchFamily="34" charset="0"/>
                <a:sym typeface="Calibri" panose="020F0502020204030204" pitchFamily="34" charset="0"/>
              </a:defRPr>
            </a:lvl1pPr>
          </a:lstStyle>
          <a:p>
            <a:pPr>
              <a:defRPr/>
            </a:pPr>
            <a:fld id="{8ABB3BD3-34D5-4080-A84E-DD102FCEF19C}" type="slidenum">
              <a:rPr lang="zh-CN" altLang="en-US"/>
            </a:fld>
            <a:endParaRPr lang="en-US" altLang="zh-CN">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p:txStyles>
    <p:titleStyle>
      <a:lvl1pPr marL="814705" indent="-814705" algn="ctr" rtl="0" eaLnBrk="0" fontAlgn="base" hangingPunct="0">
        <a:spcBef>
          <a:spcPct val="0"/>
        </a:spcBef>
        <a:spcAft>
          <a:spcPct val="0"/>
        </a:spcAft>
        <a:defRPr sz="4000">
          <a:solidFill>
            <a:schemeClr val="tx1"/>
          </a:solidFill>
          <a:latin typeface="+mj-lt"/>
          <a:ea typeface="+mj-ea"/>
          <a:cs typeface="+mj-cs"/>
        </a:defRPr>
      </a:lvl1pPr>
      <a:lvl2pPr marL="814705" indent="-814705" algn="ctr" rtl="0" eaLnBrk="0" fontAlgn="base" hangingPunct="0">
        <a:spcBef>
          <a:spcPct val="0"/>
        </a:spcBef>
        <a:spcAft>
          <a:spcPct val="0"/>
        </a:spcAft>
        <a:defRPr sz="4000">
          <a:solidFill>
            <a:schemeClr val="tx1"/>
          </a:solidFill>
          <a:latin typeface="Arial" panose="020B0604020202020204" pitchFamily="34" charset="0"/>
        </a:defRPr>
      </a:lvl2pPr>
      <a:lvl3pPr marL="814705" indent="-814705" algn="ctr" rtl="0" eaLnBrk="0" fontAlgn="base" hangingPunct="0">
        <a:spcBef>
          <a:spcPct val="0"/>
        </a:spcBef>
        <a:spcAft>
          <a:spcPct val="0"/>
        </a:spcAft>
        <a:defRPr sz="4000">
          <a:solidFill>
            <a:schemeClr val="tx1"/>
          </a:solidFill>
          <a:latin typeface="Arial" panose="020B0604020202020204" pitchFamily="34" charset="0"/>
        </a:defRPr>
      </a:lvl3pPr>
      <a:lvl4pPr marL="814705" indent="-814705" algn="ctr" rtl="0" eaLnBrk="0" fontAlgn="base" hangingPunct="0">
        <a:spcBef>
          <a:spcPct val="0"/>
        </a:spcBef>
        <a:spcAft>
          <a:spcPct val="0"/>
        </a:spcAft>
        <a:defRPr sz="4000">
          <a:solidFill>
            <a:schemeClr val="tx1"/>
          </a:solidFill>
          <a:latin typeface="Arial" panose="020B0604020202020204" pitchFamily="34" charset="0"/>
        </a:defRPr>
      </a:lvl4pPr>
      <a:lvl5pPr marL="814705" indent="-814705" algn="ctr" rtl="0" eaLnBrk="0" fontAlgn="base" hangingPunct="0">
        <a:spcBef>
          <a:spcPct val="0"/>
        </a:spcBef>
        <a:spcAft>
          <a:spcPct val="0"/>
        </a:spcAft>
        <a:defRPr sz="4000">
          <a:solidFill>
            <a:schemeClr val="tx1"/>
          </a:solidFill>
          <a:latin typeface="Arial" panose="020B0604020202020204" pitchFamily="34" charset="0"/>
        </a:defRPr>
      </a:lvl5pPr>
      <a:lvl6pPr marL="1271905" indent="-814705" algn="ctr" rtl="0" eaLnBrk="0" fontAlgn="base" hangingPunct="0">
        <a:spcBef>
          <a:spcPct val="0"/>
        </a:spcBef>
        <a:spcAft>
          <a:spcPct val="0"/>
        </a:spcAft>
        <a:defRPr sz="4000">
          <a:solidFill>
            <a:schemeClr val="tx1"/>
          </a:solidFill>
          <a:latin typeface="Arial" panose="020B0604020202020204" pitchFamily="34" charset="0"/>
        </a:defRPr>
      </a:lvl6pPr>
      <a:lvl7pPr marL="1729105" indent="-814705" algn="ctr" rtl="0" eaLnBrk="0" fontAlgn="base" hangingPunct="0">
        <a:spcBef>
          <a:spcPct val="0"/>
        </a:spcBef>
        <a:spcAft>
          <a:spcPct val="0"/>
        </a:spcAft>
        <a:defRPr sz="4000">
          <a:solidFill>
            <a:schemeClr val="tx1"/>
          </a:solidFill>
          <a:latin typeface="Arial" panose="020B0604020202020204" pitchFamily="34" charset="0"/>
        </a:defRPr>
      </a:lvl7pPr>
      <a:lvl8pPr marL="2186305" indent="-814705" algn="ctr" rtl="0" eaLnBrk="0" fontAlgn="base" hangingPunct="0">
        <a:spcBef>
          <a:spcPct val="0"/>
        </a:spcBef>
        <a:spcAft>
          <a:spcPct val="0"/>
        </a:spcAft>
        <a:defRPr sz="4000">
          <a:solidFill>
            <a:schemeClr val="tx1"/>
          </a:solidFill>
          <a:latin typeface="Arial" panose="020B0604020202020204" pitchFamily="34" charset="0"/>
        </a:defRPr>
      </a:lvl8pPr>
      <a:lvl9pPr marL="2643505" indent="-814705" algn="ctr" rtl="0" eaLnBrk="0" fontAlgn="base" hangingPunct="0">
        <a:spcBef>
          <a:spcPct val="0"/>
        </a:spcBef>
        <a:spcAft>
          <a:spcPct val="0"/>
        </a:spcAft>
        <a:defRPr sz="4000">
          <a:solidFill>
            <a:schemeClr val="tx1"/>
          </a:solidFill>
          <a:latin typeface="Arial" panose="020B0604020202020204" pitchFamily="34" charset="0"/>
        </a:defRPr>
      </a:lvl9pPr>
    </p:titleStyle>
    <p:bodyStyle>
      <a:lvl1pPr marL="814705" indent="-814705"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mn-cs"/>
        </a:defRPr>
      </a:lvl1pPr>
      <a:lvl2pPr marL="662305" indent="-252730" algn="l" defTabSz="814705" rtl="0" eaLnBrk="0" fontAlgn="base" hangingPunct="0">
        <a:spcBef>
          <a:spcPct val="20000"/>
        </a:spcBef>
        <a:spcAft>
          <a:spcPct val="0"/>
        </a:spcAft>
        <a:buFont typeface="Arial" panose="020B0604020202020204" pitchFamily="34" charset="0"/>
        <a:buChar char="–"/>
        <a:defRPr sz="2500">
          <a:solidFill>
            <a:schemeClr val="tx1"/>
          </a:solidFill>
          <a:latin typeface="+mn-lt"/>
        </a:defRPr>
      </a:lvl2pPr>
      <a:lvl3pPr marL="1019175" indent="-203200" algn="l" defTabSz="814705" rtl="0" eaLnBrk="0" fontAlgn="base" hangingPunct="0">
        <a:spcBef>
          <a:spcPct val="20000"/>
        </a:spcBef>
        <a:spcAft>
          <a:spcPct val="0"/>
        </a:spcAft>
        <a:buFont typeface="Arial" panose="020B0604020202020204" pitchFamily="34" charset="0"/>
        <a:buChar char="•"/>
        <a:defRPr sz="2200">
          <a:solidFill>
            <a:schemeClr val="tx1"/>
          </a:solidFill>
          <a:latin typeface="+mn-lt"/>
        </a:defRPr>
      </a:lvl3pPr>
      <a:lvl4pPr marL="1427480" indent="-201930" algn="l" defTabSz="814705" rtl="0" eaLnBrk="0" fontAlgn="base" hangingPunct="0">
        <a:spcBef>
          <a:spcPct val="20000"/>
        </a:spcBef>
        <a:spcAft>
          <a:spcPct val="0"/>
        </a:spcAft>
        <a:buFont typeface="Arial" panose="020B0604020202020204" pitchFamily="34" charset="0"/>
        <a:buChar char="–"/>
        <a:defRPr>
          <a:solidFill>
            <a:schemeClr val="tx1"/>
          </a:solidFill>
          <a:latin typeface="+mn-lt"/>
        </a:defRPr>
      </a:lvl4pPr>
      <a:lvl5pPr marL="1835150" indent="-203200" algn="l" defTabSz="814705" rtl="0" eaLnBrk="0" fontAlgn="base" hangingPunct="0">
        <a:spcBef>
          <a:spcPct val="20000"/>
        </a:spcBef>
        <a:spcAft>
          <a:spcPct val="0"/>
        </a:spcAft>
        <a:buFont typeface="Arial" panose="020B0604020202020204" pitchFamily="34" charset="0"/>
        <a:buChar char="»"/>
        <a:defRPr>
          <a:solidFill>
            <a:schemeClr val="tx1"/>
          </a:solidFill>
          <a:latin typeface="+mn-lt"/>
        </a:defRPr>
      </a:lvl5pPr>
      <a:lvl6pPr marL="2292350" indent="-203200" algn="l" defTabSz="814705" rtl="0" eaLnBrk="0" fontAlgn="base" hangingPunct="0">
        <a:spcBef>
          <a:spcPct val="20000"/>
        </a:spcBef>
        <a:spcAft>
          <a:spcPct val="0"/>
        </a:spcAft>
        <a:buFont typeface="Arial" panose="020B0604020202020204" pitchFamily="34" charset="0"/>
        <a:buChar char="»"/>
        <a:defRPr>
          <a:solidFill>
            <a:schemeClr val="tx1"/>
          </a:solidFill>
          <a:latin typeface="+mn-lt"/>
        </a:defRPr>
      </a:lvl6pPr>
      <a:lvl7pPr marL="2749550" indent="-203200" algn="l" defTabSz="814705" rtl="0" eaLnBrk="0" fontAlgn="base" hangingPunct="0">
        <a:spcBef>
          <a:spcPct val="20000"/>
        </a:spcBef>
        <a:spcAft>
          <a:spcPct val="0"/>
        </a:spcAft>
        <a:buFont typeface="Arial" panose="020B0604020202020204" pitchFamily="34" charset="0"/>
        <a:buChar char="»"/>
        <a:defRPr>
          <a:solidFill>
            <a:schemeClr val="tx1"/>
          </a:solidFill>
          <a:latin typeface="+mn-lt"/>
        </a:defRPr>
      </a:lvl7pPr>
      <a:lvl8pPr marL="3206750" indent="-203200" algn="l" defTabSz="814705" rtl="0" eaLnBrk="0" fontAlgn="base" hangingPunct="0">
        <a:spcBef>
          <a:spcPct val="20000"/>
        </a:spcBef>
        <a:spcAft>
          <a:spcPct val="0"/>
        </a:spcAft>
        <a:buFont typeface="Arial" panose="020B0604020202020204" pitchFamily="34" charset="0"/>
        <a:buChar char="»"/>
        <a:defRPr>
          <a:solidFill>
            <a:schemeClr val="tx1"/>
          </a:solidFill>
          <a:latin typeface="+mn-lt"/>
        </a:defRPr>
      </a:lvl8pPr>
      <a:lvl9pPr marL="3663950" indent="-203200" algn="l" defTabSz="814705" rtl="0" eaLnBrk="0" fontAlgn="base" hangingPunct="0">
        <a:spcBef>
          <a:spcPct val="20000"/>
        </a:spcBef>
        <a:spcAft>
          <a:spcPct val="0"/>
        </a:spcAft>
        <a:buFont typeface="Arial" panose="020B0604020202020204" pitchFamily="34" charset="0"/>
        <a:buChar char="»"/>
        <a:defRPr>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c:\users\administrator\appdata\roaming\360se6\User Data\temp\6958247_100527053351_2.jpg"/>
          <p:cNvPicPr>
            <a:picLocks noChangeAspect="1" noChangeArrowheads="1"/>
          </p:cNvPicPr>
          <p:nvPr/>
        </p:nvPicPr>
        <p:blipFill>
          <a:blip r:embed="rId13">
            <a:extLst>
              <a:ext uri="{28A0092B-C50C-407E-A947-70E740481C1C}">
                <a14:useLocalDpi xmlns:a14="http://schemas.microsoft.com/office/drawing/2010/main" val="0"/>
              </a:ext>
            </a:extLst>
          </a:blip>
          <a:srcRect t="46906" b="38573"/>
          <a:stretch>
            <a:fillRect/>
          </a:stretch>
        </p:blipFill>
        <p:spPr bwMode="auto">
          <a:xfrm>
            <a:off x="-6350" y="0"/>
            <a:ext cx="91630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矩形 5"/>
          <p:cNvSpPr>
            <a:spLocks noChangeArrowheads="1"/>
          </p:cNvSpPr>
          <p:nvPr/>
        </p:nvSpPr>
        <p:spPr bwMode="auto">
          <a:xfrm>
            <a:off x="-9525" y="636588"/>
            <a:ext cx="9166225" cy="215900"/>
          </a:xfrm>
          <a:prstGeom prst="rect">
            <a:avLst/>
          </a:prstGeom>
          <a:solidFill>
            <a:srgbClr val="B2C1DB">
              <a:alpha val="61176"/>
            </a:srgb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defRPr/>
            </a:pPr>
            <a:endParaRPr lang="zh-CN" altLang="en-US" sz="1800">
              <a:solidFill>
                <a:srgbClr val="FFFFFF"/>
              </a:solidFill>
            </a:endParaRPr>
          </a:p>
        </p:txBody>
      </p:sp>
      <p:pic>
        <p:nvPicPr>
          <p:cNvPr id="1028" name="图片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950" y="4386263"/>
            <a:ext cx="679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矩形 7"/>
          <p:cNvSpPr>
            <a:spLocks noChangeArrowheads="1"/>
          </p:cNvSpPr>
          <p:nvPr/>
        </p:nvSpPr>
        <p:spPr bwMode="auto">
          <a:xfrm>
            <a:off x="-9525" y="5035550"/>
            <a:ext cx="9153525" cy="107950"/>
          </a:xfrm>
          <a:prstGeom prst="rect">
            <a:avLst/>
          </a:prstGeom>
          <a:solidFill>
            <a:srgbClr val="B2C1DB">
              <a:alpha val="61176"/>
            </a:srgb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defRPr/>
            </a:pPr>
            <a:endParaRPr lang="zh-CN" altLang="en-US" sz="1800">
              <a:solidFill>
                <a:srgbClr val="FFFFFF"/>
              </a:solidFill>
            </a:endParaRPr>
          </a:p>
        </p:txBody>
      </p:sp>
      <p:sp>
        <p:nvSpPr>
          <p:cNvPr id="1030" name="Rectangle 6"/>
          <p:cNvSpPr>
            <a:spLocks noChangeArrowheads="1"/>
          </p:cNvSpPr>
          <p:nvPr/>
        </p:nvSpPr>
        <p:spPr bwMode="auto">
          <a:xfrm>
            <a:off x="6435725" y="163513"/>
            <a:ext cx="27082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8821" tIns="39411" rIns="78821" bIns="39411" anchor="ct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defRPr/>
            </a:pPr>
            <a:r>
              <a:rPr lang="zh-CN" altLang="en-US"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西北分公司精细化管理工作汇报</a:t>
            </a:r>
            <a:endParaRPr lang="zh-CN" altLang="en-US">
              <a:solidFill>
                <a:srgbClr val="000000"/>
              </a:solidFill>
            </a:endParaRPr>
          </a:p>
        </p:txBody>
      </p:sp>
      <p:pic>
        <p:nvPicPr>
          <p:cNvPr id="1031" name="Picture 2" descr="c:\users\administrator\appdata\roaming\360se6\User Data\temp\6958247_100527053351_2.jpg"/>
          <p:cNvPicPr>
            <a:picLocks noChangeAspect="1" noChangeArrowheads="1"/>
          </p:cNvPicPr>
          <p:nvPr/>
        </p:nvPicPr>
        <p:blipFill>
          <a:blip r:embed="rId13">
            <a:extLst>
              <a:ext uri="{28A0092B-C50C-407E-A947-70E740481C1C}">
                <a14:useLocalDpi xmlns:a14="http://schemas.microsoft.com/office/drawing/2010/main" val="0"/>
              </a:ext>
            </a:extLst>
          </a:blip>
          <a:srcRect t="46906" b="38573"/>
          <a:stretch>
            <a:fillRect/>
          </a:stretch>
        </p:blipFill>
        <p:spPr bwMode="auto">
          <a:xfrm>
            <a:off x="0" y="0"/>
            <a:ext cx="91630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矩形 5"/>
          <p:cNvSpPr>
            <a:spLocks noChangeArrowheads="1"/>
          </p:cNvSpPr>
          <p:nvPr/>
        </p:nvSpPr>
        <p:spPr bwMode="auto">
          <a:xfrm>
            <a:off x="-9525" y="636588"/>
            <a:ext cx="9166225" cy="215900"/>
          </a:xfrm>
          <a:prstGeom prst="rect">
            <a:avLst/>
          </a:prstGeom>
          <a:solidFill>
            <a:srgbClr val="B2C1DB">
              <a:alpha val="61176"/>
            </a:srgb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defRPr/>
            </a:pPr>
            <a:endParaRPr lang="zh-CN" altLang="en-US" sz="1800">
              <a:solidFill>
                <a:srgbClr val="FFFFFF"/>
              </a:solidFill>
            </a:endParaRPr>
          </a:p>
        </p:txBody>
      </p:sp>
      <p:pic>
        <p:nvPicPr>
          <p:cNvPr id="1033" name="图片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950" y="4386263"/>
            <a:ext cx="679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矩形 7"/>
          <p:cNvSpPr>
            <a:spLocks noChangeArrowheads="1"/>
          </p:cNvSpPr>
          <p:nvPr/>
        </p:nvSpPr>
        <p:spPr bwMode="auto">
          <a:xfrm>
            <a:off x="-9525" y="5035550"/>
            <a:ext cx="9153525" cy="107950"/>
          </a:xfrm>
          <a:prstGeom prst="rect">
            <a:avLst/>
          </a:prstGeom>
          <a:solidFill>
            <a:srgbClr val="B2C1DB">
              <a:alpha val="61176"/>
            </a:srgb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defRPr/>
            </a:pPr>
            <a:endParaRPr lang="zh-CN" altLang="en-US" sz="1800">
              <a:solidFill>
                <a:srgbClr val="FFFFFF"/>
              </a:solidFill>
            </a:endParaRPr>
          </a:p>
        </p:txBody>
      </p:sp>
      <p:sp>
        <p:nvSpPr>
          <p:cNvPr id="1035" name="Rectangle 6"/>
          <p:cNvSpPr>
            <a:spLocks noChangeArrowheads="1"/>
          </p:cNvSpPr>
          <p:nvPr/>
        </p:nvSpPr>
        <p:spPr bwMode="auto">
          <a:xfrm>
            <a:off x="5940425" y="163513"/>
            <a:ext cx="32035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8821" tIns="39411" rIns="78821" bIns="39411" anchor="ct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defTabSz="814705"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defRPr/>
            </a:pPr>
            <a:r>
              <a:rPr lang="zh-CN" altLang="en-US"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西北分公司科技开发课题执行情况汇报</a:t>
            </a:r>
            <a:endParaRPr lang="zh-CN" altLang="en-US" b="1">
              <a:solidFill>
                <a:srgbClr val="000000"/>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marL="814705" indent="-814705" algn="ctr" rtl="0" eaLnBrk="0" fontAlgn="base" hangingPunct="0">
        <a:spcBef>
          <a:spcPct val="0"/>
        </a:spcBef>
        <a:spcAft>
          <a:spcPct val="0"/>
        </a:spcAft>
        <a:defRPr sz="4000">
          <a:solidFill>
            <a:schemeClr val="tx1"/>
          </a:solidFill>
          <a:latin typeface="+mj-lt"/>
          <a:ea typeface="+mj-ea"/>
          <a:cs typeface="+mj-cs"/>
          <a:sym typeface="Calibri" panose="020F0502020204030204" pitchFamily="34" charset="0"/>
        </a:defRPr>
      </a:lvl1pPr>
      <a:lvl2pPr marL="814705" indent="-814705" algn="ctr" rtl="0" eaLnBrk="0" fontAlgn="base" hangingPunct="0">
        <a:spcBef>
          <a:spcPct val="0"/>
        </a:spcBef>
        <a:spcAft>
          <a:spcPct val="0"/>
        </a:spcAft>
        <a:defRPr sz="4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814705" indent="-814705" algn="ctr" rtl="0" eaLnBrk="0" fontAlgn="base" hangingPunct="0">
        <a:spcBef>
          <a:spcPct val="0"/>
        </a:spcBef>
        <a:spcAft>
          <a:spcPct val="0"/>
        </a:spcAft>
        <a:defRPr sz="4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814705" indent="-814705" algn="ctr" rtl="0" eaLnBrk="0" fontAlgn="base" hangingPunct="0">
        <a:spcBef>
          <a:spcPct val="0"/>
        </a:spcBef>
        <a:spcAft>
          <a:spcPct val="0"/>
        </a:spcAft>
        <a:defRPr sz="4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814705" indent="-814705" algn="ctr" rtl="0" eaLnBrk="0" fontAlgn="base" hangingPunct="0">
        <a:spcBef>
          <a:spcPct val="0"/>
        </a:spcBef>
        <a:spcAft>
          <a:spcPct val="0"/>
        </a:spcAft>
        <a:defRPr sz="4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271905" indent="-814705" algn="ctr" rtl="0" eaLnBrk="0" fontAlgn="base" hangingPunct="0">
        <a:spcBef>
          <a:spcPct val="0"/>
        </a:spcBef>
        <a:spcAft>
          <a:spcPct val="0"/>
        </a:spcAft>
        <a:defRPr sz="4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729105" indent="-814705" algn="ctr" rtl="0" eaLnBrk="0" fontAlgn="base" hangingPunct="0">
        <a:spcBef>
          <a:spcPct val="0"/>
        </a:spcBef>
        <a:spcAft>
          <a:spcPct val="0"/>
        </a:spcAft>
        <a:defRPr sz="4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186305" indent="-814705" algn="ctr" rtl="0" eaLnBrk="0" fontAlgn="base" hangingPunct="0">
        <a:spcBef>
          <a:spcPct val="0"/>
        </a:spcBef>
        <a:spcAft>
          <a:spcPct val="0"/>
        </a:spcAft>
        <a:defRPr sz="4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643505" indent="-814705" algn="ctr" rtl="0" eaLnBrk="0" fontAlgn="base" hangingPunct="0">
        <a:spcBef>
          <a:spcPct val="0"/>
        </a:spcBef>
        <a:spcAft>
          <a:spcPct val="0"/>
        </a:spcAft>
        <a:defRPr sz="40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814705" indent="-814705"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62305" indent="-252730" algn="l" defTabSz="814705" rtl="0" eaLnBrk="0" fontAlgn="base" hangingPunct="0">
        <a:spcBef>
          <a:spcPct val="20000"/>
        </a:spcBef>
        <a:spcAft>
          <a:spcPct val="0"/>
        </a:spcAft>
        <a:buFont typeface="Arial" panose="020B0604020202020204" pitchFamily="34" charset="0"/>
        <a:buChar char="–"/>
        <a:defRPr sz="2500">
          <a:solidFill>
            <a:schemeClr val="tx1"/>
          </a:solidFill>
          <a:latin typeface="+mn-lt"/>
          <a:ea typeface="+mn-ea"/>
          <a:sym typeface="Calibri" panose="020F0502020204030204" pitchFamily="34" charset="0"/>
        </a:defRPr>
      </a:lvl2pPr>
      <a:lvl3pPr marL="1019175" indent="-203200" algn="l" defTabSz="814705" rtl="0" eaLnBrk="0" fontAlgn="base" hangingPunct="0">
        <a:spcBef>
          <a:spcPct val="20000"/>
        </a:spcBef>
        <a:spcAft>
          <a:spcPct val="0"/>
        </a:spcAft>
        <a:buFont typeface="Arial" panose="020B0604020202020204" pitchFamily="34" charset="0"/>
        <a:buChar char="•"/>
        <a:defRPr sz="2200">
          <a:solidFill>
            <a:schemeClr val="tx1"/>
          </a:solidFill>
          <a:latin typeface="+mn-lt"/>
          <a:ea typeface="+mn-ea"/>
          <a:sym typeface="Calibri" panose="020F0502020204030204" pitchFamily="34" charset="0"/>
        </a:defRPr>
      </a:lvl3pPr>
      <a:lvl4pPr marL="1427480" indent="-201930" algn="l" defTabSz="814705" rtl="0" eaLnBrk="0" fontAlgn="base" hangingPunct="0">
        <a:spcBef>
          <a:spcPct val="200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1835150" indent="-203200" algn="l" defTabSz="814705" rtl="0" eaLnBrk="0" fontAlgn="base" hangingPunct="0">
        <a:spcBef>
          <a:spcPct val="200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292350" indent="-203200" algn="l" defTabSz="814705" rtl="0" eaLnBrk="0" fontAlgn="base" hangingPunct="0">
        <a:spcBef>
          <a:spcPct val="200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749550" indent="-203200" algn="l" defTabSz="814705" rtl="0" eaLnBrk="0" fontAlgn="base" hangingPunct="0">
        <a:spcBef>
          <a:spcPct val="200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206750" indent="-203200" algn="l" defTabSz="814705" rtl="0" eaLnBrk="0" fontAlgn="base" hangingPunct="0">
        <a:spcBef>
          <a:spcPct val="200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663950" indent="-203200" algn="l" defTabSz="814705" rtl="0" eaLnBrk="0" fontAlgn="base" hangingPunct="0">
        <a:spcBef>
          <a:spcPct val="200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 y="-26140"/>
            <a:ext cx="9143999" cy="5118100"/>
          </a:xfrm>
          <a:prstGeom prst="rect">
            <a:avLst/>
          </a:prstGeom>
        </p:spPr>
      </p:pic>
      <p:sp>
        <p:nvSpPr>
          <p:cNvPr id="8" name="矩形 12"/>
          <p:cNvSpPr/>
          <p:nvPr>
            <p:custDataLst>
              <p:tags r:id="rId2"/>
            </p:custDataLst>
          </p:nvPr>
        </p:nvSpPr>
        <p:spPr>
          <a:xfrm rot="10800000">
            <a:off x="-1" y="-12444"/>
            <a:ext cx="7823770" cy="5104403"/>
          </a:xfrm>
          <a:custGeom>
            <a:avLst/>
            <a:gdLst>
              <a:gd name="connsiteX0" fmla="*/ 0 w 9690847"/>
              <a:gd name="connsiteY0" fmla="*/ 0 h 6858000"/>
              <a:gd name="connsiteX1" fmla="*/ 9690847 w 9690847"/>
              <a:gd name="connsiteY1" fmla="*/ 0 h 6858000"/>
              <a:gd name="connsiteX2" fmla="*/ 9690847 w 9690847"/>
              <a:gd name="connsiteY2" fmla="*/ 6858000 h 6858000"/>
              <a:gd name="connsiteX3" fmla="*/ 0 w 9690847"/>
              <a:gd name="connsiteY3" fmla="*/ 6858000 h 6858000"/>
              <a:gd name="connsiteX4" fmla="*/ 0 w 9690847"/>
              <a:gd name="connsiteY4" fmla="*/ 0 h 6858000"/>
              <a:gd name="connsiteX0-1" fmla="*/ 0 w 9690847"/>
              <a:gd name="connsiteY0-2" fmla="*/ 0 h 6858000"/>
              <a:gd name="connsiteX1-3" fmla="*/ 9690847 w 9690847"/>
              <a:gd name="connsiteY1-4" fmla="*/ 0 h 6858000"/>
              <a:gd name="connsiteX2-5" fmla="*/ 9690847 w 9690847"/>
              <a:gd name="connsiteY2-6" fmla="*/ 6858000 h 6858000"/>
              <a:gd name="connsiteX3-7" fmla="*/ 8162365 w 9690847"/>
              <a:gd name="connsiteY3-8" fmla="*/ 6844553 h 6858000"/>
              <a:gd name="connsiteX4-9" fmla="*/ 0 w 9690847"/>
              <a:gd name="connsiteY4-10" fmla="*/ 0 h 6858000"/>
              <a:gd name="connsiteX0-11" fmla="*/ 0 w 9690847"/>
              <a:gd name="connsiteY0-12" fmla="*/ 0 h 6862932"/>
              <a:gd name="connsiteX1-13" fmla="*/ 9690847 w 9690847"/>
              <a:gd name="connsiteY1-14" fmla="*/ 0 h 6862932"/>
              <a:gd name="connsiteX2-15" fmla="*/ 9690847 w 9690847"/>
              <a:gd name="connsiteY2-16" fmla="*/ 6858000 h 6862932"/>
              <a:gd name="connsiteX3-17" fmla="*/ 8162365 w 9690847"/>
              <a:gd name="connsiteY3-18" fmla="*/ 6862932 h 6862932"/>
              <a:gd name="connsiteX4-19" fmla="*/ 0 w 9690847"/>
              <a:gd name="connsiteY4-20" fmla="*/ 0 h 6862932"/>
              <a:gd name="connsiteX0-21" fmla="*/ 0 w 10548097"/>
              <a:gd name="connsiteY0-22" fmla="*/ 0 h 6874362"/>
              <a:gd name="connsiteX1-23" fmla="*/ 10548097 w 10548097"/>
              <a:gd name="connsiteY1-24" fmla="*/ 11430 h 6874362"/>
              <a:gd name="connsiteX2-25" fmla="*/ 10548097 w 10548097"/>
              <a:gd name="connsiteY2-26" fmla="*/ 6869430 h 6874362"/>
              <a:gd name="connsiteX3-27" fmla="*/ 9019615 w 10548097"/>
              <a:gd name="connsiteY3-28" fmla="*/ 6874362 h 6874362"/>
              <a:gd name="connsiteX4-29" fmla="*/ 0 w 10548097"/>
              <a:gd name="connsiteY4-30" fmla="*/ 0 h 6874362"/>
              <a:gd name="connsiteX0-31" fmla="*/ 0 w 8650717"/>
              <a:gd name="connsiteY0-32" fmla="*/ 0 h 6874362"/>
              <a:gd name="connsiteX1-33" fmla="*/ 8650717 w 8650717"/>
              <a:gd name="connsiteY1-34" fmla="*/ 11430 h 6874362"/>
              <a:gd name="connsiteX2-35" fmla="*/ 8650717 w 8650717"/>
              <a:gd name="connsiteY2-36" fmla="*/ 6869430 h 6874362"/>
              <a:gd name="connsiteX3-37" fmla="*/ 7122235 w 8650717"/>
              <a:gd name="connsiteY3-38" fmla="*/ 6874362 h 6874362"/>
              <a:gd name="connsiteX4-39" fmla="*/ 0 w 8650717"/>
              <a:gd name="connsiteY4-40" fmla="*/ 0 h 6874362"/>
              <a:gd name="connsiteX0-41" fmla="*/ 0 w 9313657"/>
              <a:gd name="connsiteY0-42" fmla="*/ 0 h 6862932"/>
              <a:gd name="connsiteX1-43" fmla="*/ 9313657 w 9313657"/>
              <a:gd name="connsiteY1-44" fmla="*/ 0 h 6862932"/>
              <a:gd name="connsiteX2-45" fmla="*/ 9313657 w 9313657"/>
              <a:gd name="connsiteY2-46" fmla="*/ 6858000 h 6862932"/>
              <a:gd name="connsiteX3-47" fmla="*/ 7785175 w 9313657"/>
              <a:gd name="connsiteY3-48" fmla="*/ 6862932 h 6862932"/>
              <a:gd name="connsiteX4-49" fmla="*/ 0 w 9313657"/>
              <a:gd name="connsiteY4-50" fmla="*/ 0 h 68629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313657" h="6862932">
                <a:moveTo>
                  <a:pt x="0" y="0"/>
                </a:moveTo>
                <a:lnTo>
                  <a:pt x="9313657" y="0"/>
                </a:lnTo>
                <a:lnTo>
                  <a:pt x="9313657" y="6858000"/>
                </a:lnTo>
                <a:lnTo>
                  <a:pt x="7785175" y="686293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 noProof="1"/>
          </a:p>
        </p:txBody>
      </p:sp>
      <p:sp>
        <p:nvSpPr>
          <p:cNvPr id="3074" name="标题 3073"/>
          <p:cNvSpPr>
            <a:spLocks noGrp="1"/>
          </p:cNvSpPr>
          <p:nvPr>
            <p:ph type="ctrTitle"/>
          </p:nvPr>
        </p:nvSpPr>
        <p:spPr>
          <a:xfrm>
            <a:off x="-1" y="2095626"/>
            <a:ext cx="4355984" cy="1480492"/>
          </a:xfrm>
        </p:spPr>
        <p:txBody>
          <a:bodyPr anchor="ctr"/>
          <a:lstStyle/>
          <a:p>
            <a:r>
              <a:rPr lang="zh-CN" altLang="en-US" sz="3600" b="1" dirty="0">
                <a:solidFill>
                  <a:srgbClr val="FD2711"/>
                </a:solidFill>
                <a:latin typeface="黑体" panose="02010609060101010101" pitchFamily="49" charset="-122"/>
                <a:ea typeface="黑体" panose="02010609060101010101" pitchFamily="49" charset="-122"/>
                <a:sym typeface="华文楷体" panose="02010600040101010101" pitchFamily="2" charset="-122"/>
              </a:rPr>
              <a:t>青海省绿色建筑施工质量验收规范</a:t>
            </a:r>
            <a:br>
              <a:rPr lang="en-US" altLang="zh-CN" sz="3600" b="1" dirty="0">
                <a:solidFill>
                  <a:srgbClr val="FD2711"/>
                </a:solidFill>
                <a:latin typeface="黑体" panose="02010609060101010101" pitchFamily="49" charset="-122"/>
                <a:ea typeface="黑体" panose="02010609060101010101" pitchFamily="49" charset="-122"/>
                <a:sym typeface="华文楷体" panose="02010600040101010101" pitchFamily="2" charset="-122"/>
              </a:rPr>
            </a:br>
            <a:r>
              <a:rPr lang="en-US" altLang="zh-CN" sz="2400" b="1" dirty="0">
                <a:solidFill>
                  <a:srgbClr val="FD2711"/>
                </a:solidFill>
                <a:latin typeface="黑体" panose="02010609060101010101" pitchFamily="49" charset="-122"/>
                <a:ea typeface="黑体" panose="02010609060101010101" pitchFamily="49" charset="-122"/>
                <a:sym typeface="华文楷体" panose="02010600040101010101" pitchFamily="2" charset="-122"/>
              </a:rPr>
              <a:t>DB63/T1769-2019</a:t>
            </a:r>
            <a:endParaRPr lang="en-US" altLang="zh-CN" sz="2400" b="1" dirty="0">
              <a:solidFill>
                <a:srgbClr val="FD2711"/>
              </a:solidFill>
              <a:latin typeface="黑体" panose="02010609060101010101" pitchFamily="49" charset="-122"/>
              <a:ea typeface="黑体" panose="02010609060101010101" pitchFamily="49" charset="-122"/>
              <a:sym typeface="华文楷体" panose="02010600040101010101" pitchFamily="2" charset="-122"/>
            </a:endParaRPr>
          </a:p>
        </p:txBody>
      </p:sp>
      <p:sp>
        <p:nvSpPr>
          <p:cNvPr id="3075" name="副标题 3074"/>
          <p:cNvSpPr>
            <a:spLocks noGrp="1"/>
          </p:cNvSpPr>
          <p:nvPr>
            <p:ph type="subTitle" idx="1"/>
          </p:nvPr>
        </p:nvSpPr>
        <p:spPr>
          <a:xfrm>
            <a:off x="771634" y="4136704"/>
            <a:ext cx="3368330" cy="523220"/>
          </a:xfrm>
        </p:spPr>
        <p:txBody>
          <a:bodyPr rtlCol="0">
            <a:noAutofit/>
          </a:bodyPr>
          <a:lstStyle/>
          <a:p>
            <a:pPr>
              <a:lnSpc>
                <a:spcPct val="130000"/>
              </a:lnSpc>
            </a:pPr>
            <a:r>
              <a:rPr lang="zh-CN" altLang="en-US" sz="1800" b="1"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二〇二〇年八月</a:t>
            </a:r>
            <a:r>
              <a:rPr lang="zh-CN" altLang="en-US" sz="1800"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800" dirty="0"/>
          </a:p>
        </p:txBody>
      </p:sp>
      <p:sp>
        <p:nvSpPr>
          <p:cNvPr id="25604" name="文本框 1"/>
          <p:cNvSpPr txBox="1">
            <a:spLocks noChangeArrowheads="1"/>
          </p:cNvSpPr>
          <p:nvPr/>
        </p:nvSpPr>
        <p:spPr bwMode="auto">
          <a:xfrm>
            <a:off x="1619754" y="3651840"/>
            <a:ext cx="16561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630912"/>
                </a:solidFill>
              </a:rPr>
              <a:t>宣贯材料</a:t>
            </a:r>
            <a:endParaRPr lang="zh-CN" altLang="en-US" sz="2800" b="1" dirty="0">
              <a:solidFill>
                <a:srgbClr val="630912"/>
              </a:solidFill>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2"/>
          <p:cNvSpPr>
            <a:spLocks noChangeArrowheads="1"/>
          </p:cNvSpPr>
          <p:nvPr/>
        </p:nvSpPr>
        <p:spPr bwMode="auto">
          <a:xfrm>
            <a:off x="0" y="0"/>
            <a:ext cx="9180513" cy="5143500"/>
          </a:xfrm>
          <a:prstGeom prst="rect">
            <a:avLst/>
          </a:prstGeom>
          <a:solidFill>
            <a:schemeClr val="bg1"/>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buFont typeface="Arial" panose="020B0604020202020204" pitchFamily="34" charset="0"/>
              <a:buNone/>
            </a:pPr>
            <a:endParaRPr lang="zh-CN" altLang="en-US">
              <a:solidFill>
                <a:srgbClr val="FFFFFF"/>
              </a:solidFill>
            </a:endParaRPr>
          </a:p>
        </p:txBody>
      </p:sp>
      <p:sp>
        <p:nvSpPr>
          <p:cNvPr id="4101" name="矩形 6"/>
          <p:cNvSpPr>
            <a:spLocks noChangeArrowheads="1"/>
          </p:cNvSpPr>
          <p:nvPr/>
        </p:nvSpPr>
        <p:spPr bwMode="auto">
          <a:xfrm>
            <a:off x="395605" y="343535"/>
            <a:ext cx="8424545" cy="5530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600"/>
              </a:spcAft>
              <a:buFont typeface="Arial" panose="020B0604020202020204" pitchFamily="34" charset="0"/>
              <a:buNone/>
            </a:pPr>
            <a:r>
              <a:rPr lang="zh-CN" altLang="en-US" sz="20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检查中施工阶段存在的部分共性问题：</a:t>
            </a:r>
            <a:endParaRPr lang="zh-CN" altLang="en-US" sz="20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02" name="Rectangle 4"/>
          <p:cNvSpPr>
            <a:spLocks noChangeArrowheads="1"/>
          </p:cNvSpPr>
          <p:nvPr/>
        </p:nvSpPr>
        <p:spPr bwMode="auto">
          <a:xfrm>
            <a:off x="395605" y="895985"/>
            <a:ext cx="8424545" cy="424751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1635" tIns="40817" rIns="81635" bIns="40817"/>
          <a:lstStyle/>
          <a:p>
            <a:pPr eaLnBrk="1" latinLnBrk="0" hangingPunct="1">
              <a:lnSpc>
                <a:spcPct val="150000"/>
              </a:lnSpc>
            </a:pPr>
            <a:r>
              <a:rPr lang="en-US" altLang="zh-CN" sz="2000" b="1" dirty="0">
                <a:solidFill>
                  <a:srgbClr val="404040"/>
                </a:solidFill>
                <a:latin typeface="微软雅黑" panose="020B0503020204020204" pitchFamily="34" charset="-122"/>
                <a:ea typeface="微软雅黑" panose="020B0503020204020204" pitchFamily="34" charset="-122"/>
              </a:rPr>
              <a:t>2</a:t>
            </a:r>
            <a:r>
              <a:rPr lang="zh-CN" altLang="en-US" sz="2000" b="1" dirty="0">
                <a:solidFill>
                  <a:srgbClr val="404040"/>
                </a:solidFill>
                <a:latin typeface="微软雅黑" panose="020B0503020204020204" pitchFamily="34" charset="-122"/>
                <a:ea typeface="微软雅黑" panose="020B0503020204020204" pitchFamily="34" charset="-122"/>
              </a:rPr>
              <a:t>、施工单位未编制绿色建筑专项施工方案，</a:t>
            </a:r>
            <a:r>
              <a:rPr lang="zh-CN" altLang="en-US" sz="2000" b="1" dirty="0">
                <a:solidFill>
                  <a:srgbClr val="404040"/>
                </a:solidFill>
                <a:latin typeface="微软雅黑" panose="020B0503020204020204" pitchFamily="34" charset="-122"/>
                <a:ea typeface="微软雅黑" panose="020B0503020204020204" pitchFamily="34" charset="-122"/>
                <a:sym typeface="+mn-ea"/>
              </a:rPr>
              <a:t>节能专项施工方案针对性较差，不能指导施工，施工方案、技术交底和实际施工工艺不一致，</a:t>
            </a:r>
            <a:r>
              <a:rPr lang="zh-CN" altLang="en-US" sz="2000" b="1" dirty="0">
                <a:solidFill>
                  <a:srgbClr val="404040"/>
                </a:solidFill>
                <a:latin typeface="微软雅黑" panose="020B0503020204020204" pitchFamily="34" charset="-122"/>
                <a:ea typeface="微软雅黑" panose="020B0503020204020204" pitchFamily="34" charset="-122"/>
              </a:rPr>
              <a:t>监理单位未编制绿色建筑监理实施细则；</a:t>
            </a:r>
            <a:endParaRPr lang="zh-CN" altLang="en-US" sz="2000" b="1" dirty="0">
              <a:solidFill>
                <a:srgbClr val="404040"/>
              </a:solidFill>
              <a:latin typeface="微软雅黑" panose="020B0503020204020204" pitchFamily="34" charset="-122"/>
              <a:ea typeface="微软雅黑" panose="020B0503020204020204" pitchFamily="34" charset="-122"/>
            </a:endParaRPr>
          </a:p>
          <a:p>
            <a:pPr eaLnBrk="1" latinLnBrk="0" hangingPunct="1">
              <a:lnSpc>
                <a:spcPct val="150000"/>
              </a:lnSpc>
            </a:pPr>
            <a:r>
              <a:rPr lang="en-US" altLang="zh-CN" sz="2000" b="1" dirty="0">
                <a:solidFill>
                  <a:srgbClr val="404040"/>
                </a:solidFill>
                <a:latin typeface="微软雅黑" panose="020B0503020204020204" pitchFamily="34" charset="-122"/>
                <a:ea typeface="微软雅黑" panose="020B0503020204020204" pitchFamily="34" charset="-122"/>
              </a:rPr>
              <a:t>3</a:t>
            </a:r>
            <a:r>
              <a:rPr lang="zh-CN" altLang="en-US" sz="2000" b="1" dirty="0">
                <a:solidFill>
                  <a:srgbClr val="404040"/>
                </a:solidFill>
                <a:latin typeface="微软雅黑" panose="020B0503020204020204" pitchFamily="34" charset="-122"/>
                <a:ea typeface="微软雅黑" panose="020B0503020204020204" pitchFamily="34" charset="-122"/>
              </a:rPr>
              <a:t>、</a:t>
            </a:r>
            <a:r>
              <a:rPr lang="zh-CN" altLang="en-US" sz="2000" b="1" dirty="0">
                <a:solidFill>
                  <a:srgbClr val="404040"/>
                </a:solidFill>
                <a:latin typeface="微软雅黑" panose="020B0503020204020204" pitchFamily="34" charset="-122"/>
                <a:ea typeface="微软雅黑" panose="020B0503020204020204" pitchFamily="34" charset="-122"/>
              </a:rPr>
              <a:t>建筑节能施工隐蔽工程验收记录不齐全；</a:t>
            </a:r>
            <a:endParaRPr lang="zh-CN" altLang="en-US" sz="2000" b="1" dirty="0">
              <a:solidFill>
                <a:srgbClr val="404040"/>
              </a:solidFill>
              <a:latin typeface="微软雅黑" panose="020B0503020204020204" pitchFamily="34" charset="-122"/>
              <a:ea typeface="微软雅黑" panose="020B0503020204020204" pitchFamily="34" charset="-122"/>
            </a:endParaRPr>
          </a:p>
          <a:p>
            <a:pPr eaLnBrk="1" latinLnBrk="0" hangingPunct="1">
              <a:lnSpc>
                <a:spcPct val="150000"/>
              </a:lnSpc>
            </a:pPr>
            <a:r>
              <a:rPr lang="en-US" altLang="zh-CN" sz="2000" b="1" dirty="0">
                <a:solidFill>
                  <a:srgbClr val="404040"/>
                </a:solidFill>
                <a:latin typeface="微软雅黑" panose="020B0503020204020204" pitchFamily="34" charset="-122"/>
                <a:ea typeface="微软雅黑" panose="020B0503020204020204" pitchFamily="34" charset="-122"/>
              </a:rPr>
              <a:t>4</a:t>
            </a:r>
            <a:r>
              <a:rPr lang="zh-CN" altLang="en-US" sz="2000" b="1" dirty="0">
                <a:solidFill>
                  <a:srgbClr val="404040"/>
                </a:solidFill>
                <a:latin typeface="微软雅黑" panose="020B0503020204020204" pitchFamily="34" charset="-122"/>
                <a:ea typeface="微软雅黑" panose="020B0503020204020204" pitchFamily="34" charset="-122"/>
              </a:rPr>
              <a:t>、监理单位未对</a:t>
            </a:r>
            <a:r>
              <a:rPr lang="zh-CN" altLang="en-US" sz="2000" b="1" dirty="0">
                <a:solidFill>
                  <a:srgbClr val="404040"/>
                </a:solidFill>
                <a:latin typeface="微软雅黑" panose="020B0503020204020204" pitchFamily="34" charset="-122"/>
                <a:ea typeface="微软雅黑" panose="020B0503020204020204" pitchFamily="34" charset="-122"/>
                <a:sym typeface="+mn-ea"/>
              </a:rPr>
              <a:t>节能工程</a:t>
            </a:r>
            <a:r>
              <a:rPr lang="zh-CN" altLang="en-US" sz="2000" b="1" dirty="0">
                <a:solidFill>
                  <a:srgbClr val="404040"/>
                </a:solidFill>
                <a:latin typeface="微软雅黑" panose="020B0503020204020204" pitchFamily="34" charset="-122"/>
                <a:ea typeface="微软雅黑" panose="020B0503020204020204" pitchFamily="34" charset="-122"/>
              </a:rPr>
              <a:t>重要工序进行旁站监理；</a:t>
            </a:r>
            <a:endParaRPr lang="zh-CN" altLang="en-US" sz="2000" b="1" dirty="0">
              <a:solidFill>
                <a:srgbClr val="404040"/>
              </a:solidFill>
              <a:latin typeface="微软雅黑" panose="020B0503020204020204" pitchFamily="34" charset="-122"/>
              <a:ea typeface="微软雅黑" panose="020B0503020204020204" pitchFamily="34" charset="-122"/>
            </a:endParaRPr>
          </a:p>
          <a:p>
            <a:pPr eaLnBrk="1" latinLnBrk="0" hangingPunct="1">
              <a:lnSpc>
                <a:spcPct val="150000"/>
              </a:lnSpc>
            </a:pPr>
            <a:r>
              <a:rPr lang="en-US" altLang="zh-CN" sz="2000" b="1"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000" b="1"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r>
              <a:rPr 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建设单位未及时委托具备相应资格条件的建筑能源利用效率测评机构对建筑能源利用效率进行测评。</a:t>
            </a:r>
            <a:endParaRPr lang="zh-CN" altLang="en-US" sz="2000" b="1"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pull dir="l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2"/>
          <p:cNvSpPr>
            <a:spLocks noChangeArrowheads="1"/>
          </p:cNvSpPr>
          <p:nvPr/>
        </p:nvSpPr>
        <p:spPr bwMode="auto">
          <a:xfrm>
            <a:off x="0" y="0"/>
            <a:ext cx="9180513" cy="5143500"/>
          </a:xfrm>
          <a:prstGeom prst="rect">
            <a:avLst/>
          </a:prstGeom>
          <a:solidFill>
            <a:schemeClr val="bg1"/>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buFont typeface="Arial" panose="020B0604020202020204" pitchFamily="34" charset="0"/>
              <a:buNone/>
            </a:pPr>
            <a:endParaRPr lang="zh-CN" altLang="en-US">
              <a:solidFill>
                <a:srgbClr val="FFFFFF"/>
              </a:solidFill>
            </a:endParaRPr>
          </a:p>
        </p:txBody>
      </p:sp>
      <p:sp>
        <p:nvSpPr>
          <p:cNvPr id="4101" name="矩形 6"/>
          <p:cNvSpPr>
            <a:spLocks noChangeArrowheads="1"/>
          </p:cNvSpPr>
          <p:nvPr/>
        </p:nvSpPr>
        <p:spPr bwMode="auto">
          <a:xfrm>
            <a:off x="395605" y="343535"/>
            <a:ext cx="8424545" cy="5530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600"/>
              </a:spcAft>
              <a:buFont typeface="Arial" panose="020B0604020202020204" pitchFamily="34" charset="0"/>
              <a:buNone/>
            </a:pPr>
            <a:r>
              <a:rPr lang="zh-CN" altLang="en-US" sz="20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检查中施工阶段存在的部分个性问题：</a:t>
            </a:r>
            <a:endParaRPr lang="zh-CN" altLang="en-US" sz="20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02" name="Rectangle 4"/>
          <p:cNvSpPr>
            <a:spLocks noChangeArrowheads="1"/>
          </p:cNvSpPr>
          <p:nvPr/>
        </p:nvSpPr>
        <p:spPr bwMode="auto">
          <a:xfrm>
            <a:off x="395605" y="915670"/>
            <a:ext cx="8424545" cy="37338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1635" tIns="40817" rIns="81635" bIns="40817"/>
          <a:lstStyle/>
          <a:p>
            <a:pPr eaLnBrk="1" hangingPunct="1">
              <a:lnSpc>
                <a:spcPct val="200000"/>
              </a:lnSpc>
            </a:pPr>
            <a:r>
              <a:rPr lang="en-US" sz="2000" b="1" dirty="0">
                <a:solidFill>
                  <a:srgbClr val="404040"/>
                </a:solidFill>
                <a:latin typeface="微软雅黑" panose="020B0503020204020204" pitchFamily="34" charset="-122"/>
                <a:ea typeface="微软雅黑" panose="020B0503020204020204" pitchFamily="34" charset="-122"/>
              </a:rPr>
              <a:t>1</a:t>
            </a:r>
            <a:r>
              <a:rPr lang="zh-CN" altLang="en-US" sz="2000" b="1" dirty="0">
                <a:solidFill>
                  <a:srgbClr val="404040"/>
                </a:solidFill>
                <a:latin typeface="微软雅黑" panose="020B0503020204020204" pitchFamily="34" charset="-122"/>
                <a:ea typeface="微软雅黑" panose="020B0503020204020204" pitchFamily="34" charset="-122"/>
              </a:rPr>
              <a:t>、绿色建筑工程发生变更，未经原图审机构审核；</a:t>
            </a:r>
            <a:endParaRPr lang="zh-CN" altLang="en-US" sz="2000" b="1" dirty="0">
              <a:solidFill>
                <a:srgbClr val="404040"/>
              </a:solidFill>
              <a:latin typeface="微软雅黑" panose="020B0503020204020204" pitchFamily="34" charset="-122"/>
              <a:ea typeface="微软雅黑" panose="020B0503020204020204" pitchFamily="34" charset="-122"/>
            </a:endParaRPr>
          </a:p>
          <a:p>
            <a:pPr eaLnBrk="1" hangingPunct="1">
              <a:lnSpc>
                <a:spcPct val="200000"/>
              </a:lnSpc>
            </a:pPr>
            <a:r>
              <a:rPr lang="en-US" altLang="zh-CN" sz="2000" b="1" dirty="0">
                <a:solidFill>
                  <a:srgbClr val="404040"/>
                </a:solidFill>
                <a:latin typeface="微软雅黑" panose="020B0503020204020204" pitchFamily="34" charset="-122"/>
                <a:ea typeface="微软雅黑" panose="020B0503020204020204" pitchFamily="34" charset="-122"/>
              </a:rPr>
              <a:t>2</a:t>
            </a:r>
            <a:r>
              <a:rPr lang="zh-CN" altLang="en-US" sz="2000" b="1" dirty="0">
                <a:solidFill>
                  <a:srgbClr val="404040"/>
                </a:solidFill>
                <a:latin typeface="微软雅黑" panose="020B0503020204020204" pitchFamily="34" charset="-122"/>
                <a:ea typeface="微软雅黑" panose="020B0503020204020204" pitchFamily="34" charset="-122"/>
              </a:rPr>
              <a:t>、保温节能原材料未进行见证取样复试或复试结论不符合设计要求，各方未发现；</a:t>
            </a:r>
            <a:endParaRPr lang="zh-CN" altLang="en-US" sz="2000" b="1" dirty="0">
              <a:solidFill>
                <a:srgbClr val="404040"/>
              </a:solidFill>
              <a:latin typeface="微软雅黑" panose="020B0503020204020204" pitchFamily="34" charset="-122"/>
              <a:ea typeface="微软雅黑" panose="020B0503020204020204" pitchFamily="34" charset="-122"/>
            </a:endParaRPr>
          </a:p>
          <a:p>
            <a:pPr eaLnBrk="1" hangingPunct="1">
              <a:lnSpc>
                <a:spcPct val="200000"/>
              </a:lnSpc>
            </a:pPr>
            <a:r>
              <a:rPr lang="en-US" altLang="zh-CN" sz="2000" b="1" dirty="0">
                <a:solidFill>
                  <a:srgbClr val="404040"/>
                </a:solidFill>
                <a:latin typeface="微软雅黑" panose="020B0503020204020204" pitchFamily="34" charset="-122"/>
                <a:ea typeface="微软雅黑" panose="020B0503020204020204" pitchFamily="34" charset="-122"/>
              </a:rPr>
              <a:t>3</a:t>
            </a:r>
            <a:r>
              <a:rPr lang="zh-CN" altLang="en-US" sz="2000" b="1" dirty="0">
                <a:solidFill>
                  <a:srgbClr val="404040"/>
                </a:solidFill>
                <a:latin typeface="微软雅黑" panose="020B0503020204020204" pitchFamily="34" charset="-122"/>
                <a:ea typeface="微软雅黑" panose="020B0503020204020204" pitchFamily="34" charset="-122"/>
              </a:rPr>
              <a:t>、部分建筑节能工程进场材料复试内容不齐全；</a:t>
            </a:r>
            <a:endParaRPr lang="zh-CN" altLang="en-US" sz="2000" b="1" dirty="0">
              <a:solidFill>
                <a:srgbClr val="404040"/>
              </a:solidFill>
              <a:latin typeface="微软雅黑" panose="020B0503020204020204" pitchFamily="34" charset="-122"/>
              <a:ea typeface="微软雅黑" panose="020B0503020204020204" pitchFamily="34" charset="-122"/>
            </a:endParaRPr>
          </a:p>
          <a:p>
            <a:pPr eaLnBrk="1" hangingPunct="1">
              <a:lnSpc>
                <a:spcPct val="200000"/>
              </a:lnSpc>
            </a:pPr>
            <a:r>
              <a:rPr lang="en-US" altLang="zh-CN" sz="2000" b="1" dirty="0">
                <a:solidFill>
                  <a:srgbClr val="404040"/>
                </a:solidFill>
                <a:latin typeface="微软雅黑" panose="020B0503020204020204" pitchFamily="34" charset="-122"/>
                <a:ea typeface="微软雅黑" panose="020B0503020204020204" pitchFamily="34" charset="-122"/>
              </a:rPr>
              <a:t>4</a:t>
            </a:r>
            <a:r>
              <a:rPr lang="zh-CN" altLang="en-US" sz="2000" b="1" dirty="0">
                <a:solidFill>
                  <a:srgbClr val="404040"/>
                </a:solidFill>
                <a:latin typeface="微软雅黑" panose="020B0503020204020204" pitchFamily="34" charset="-122"/>
                <a:ea typeface="微软雅黑" panose="020B0503020204020204" pitchFamily="34" charset="-122"/>
              </a:rPr>
              <a:t>、绿色建筑工程现场检测项目不齐全。</a:t>
            </a:r>
            <a:endParaRPr lang="zh-CN" altLang="en-US" sz="2000" b="1" dirty="0">
              <a:solidFill>
                <a:srgbClr val="404040"/>
              </a:solidFill>
              <a:latin typeface="微软雅黑" panose="020B0503020204020204" pitchFamily="34" charset="-122"/>
              <a:ea typeface="微软雅黑" panose="020B0503020204020204" pitchFamily="34" charset="-122"/>
            </a:endParaRPr>
          </a:p>
          <a:p>
            <a:pPr eaLnBrk="1" hangingPunct="1">
              <a:lnSpc>
                <a:spcPct val="200000"/>
              </a:lnSpc>
            </a:pPr>
            <a:endParaRPr lang="zh-CN" altLang="en-US" sz="2000" b="1"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transition spd="slow">
    <p:pull dir="l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5"/>
          <p:cNvSpPr>
            <a:spLocks noChangeArrowheads="1"/>
          </p:cNvSpPr>
          <p:nvPr/>
        </p:nvSpPr>
        <p:spPr bwMode="auto">
          <a:xfrm>
            <a:off x="3062173" y="182704"/>
            <a:ext cx="2214880"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lnSpc>
                <a:spcPts val="2200"/>
              </a:lnSpc>
              <a:spcAft>
                <a:spcPts val="600"/>
              </a:spcAft>
              <a:buFont typeface="Arial" panose="020B0604020202020204" pitchFamily="34" charset="0"/>
              <a:buNone/>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规范宣贯主要内容</a:t>
            </a:r>
            <a:endParaRPr lang="zh-CN" altLang="en-US" dirty="0"/>
          </a:p>
        </p:txBody>
      </p:sp>
      <p:grpSp>
        <p:nvGrpSpPr>
          <p:cNvPr id="5123" name="组合 6"/>
          <p:cNvGrpSpPr/>
          <p:nvPr/>
        </p:nvGrpSpPr>
        <p:grpSpPr bwMode="auto">
          <a:xfrm>
            <a:off x="2051790" y="1491660"/>
            <a:ext cx="4494213" cy="444500"/>
            <a:chOff x="-226805" y="0"/>
            <a:chExt cx="4392607" cy="444501"/>
          </a:xfrm>
        </p:grpSpPr>
        <p:sp>
          <p:nvSpPr>
            <p:cNvPr id="5140" name="AutoShape 25"/>
            <p:cNvSpPr>
              <a:spLocks noChangeArrowheads="1"/>
            </p:cNvSpPr>
            <p:nvPr/>
          </p:nvSpPr>
          <p:spPr bwMode="auto">
            <a:xfrm>
              <a:off x="204322" y="0"/>
              <a:ext cx="2880320" cy="44450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144000" anchor="ctr"/>
            <a:lstStyle/>
            <a:p>
              <a:pPr lvl="1">
                <a:buFont typeface="Arial" panose="020B0604020202020204" pitchFamily="34" charset="0"/>
                <a:buNone/>
              </a:pPr>
              <a:r>
                <a:rPr lang="zh-CN" altLang="en-US" sz="18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规范编制背景</a:t>
              </a:r>
              <a:endParaRPr lang="zh-CN" altLang="en-US" dirty="0"/>
            </a:p>
          </p:txBody>
        </p:sp>
        <p:sp>
          <p:nvSpPr>
            <p:cNvPr id="5141" name="椭圆 8"/>
            <p:cNvSpPr>
              <a:spLocks noChangeArrowheads="1"/>
            </p:cNvSpPr>
            <p:nvPr/>
          </p:nvSpPr>
          <p:spPr bwMode="auto">
            <a:xfrm>
              <a:off x="-226805" y="12500"/>
              <a:ext cx="658806" cy="432000"/>
            </a:xfrm>
            <a:prstGeom prst="ellipse">
              <a:avLst/>
            </a:prstGeom>
            <a:solidFill>
              <a:srgbClr val="538CD5"/>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buFont typeface="Arial" panose="020B0604020202020204" pitchFamily="34" charset="0"/>
                <a:buNone/>
              </a:pPr>
              <a:r>
                <a:rPr lang="en-US" altLang="zh-CN"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42" name="直接连接符 9"/>
            <p:cNvSpPr>
              <a:spLocks noChangeShapeType="1"/>
            </p:cNvSpPr>
            <p:nvPr/>
          </p:nvSpPr>
          <p:spPr bwMode="auto">
            <a:xfrm flipV="1">
              <a:off x="431712" y="444500"/>
              <a:ext cx="3734090" cy="1"/>
            </a:xfrm>
            <a:prstGeom prst="line">
              <a:avLst/>
            </a:prstGeom>
            <a:noFill/>
            <a:ln w="9525">
              <a:solidFill>
                <a:srgbClr val="7F7F7F"/>
              </a:solidFill>
              <a:bevel/>
            </a:ln>
            <a:extLst>
              <a:ext uri="{909E8E84-426E-40DD-AFC4-6F175D3DCCD1}">
                <a14:hiddenFill xmlns:a14="http://schemas.microsoft.com/office/drawing/2010/main">
                  <a:noFill/>
                </a14:hiddenFill>
              </a:ext>
            </a:extLst>
          </p:spPr>
          <p:txBody>
            <a:bodyPr/>
            <a:lstStyle/>
            <a:p>
              <a:endParaRPr lang="zh-CN" altLang="en-US"/>
            </a:p>
          </p:txBody>
        </p:sp>
      </p:grpSp>
      <p:grpSp>
        <p:nvGrpSpPr>
          <p:cNvPr id="19" name="组合 10"/>
          <p:cNvGrpSpPr/>
          <p:nvPr/>
        </p:nvGrpSpPr>
        <p:grpSpPr bwMode="auto">
          <a:xfrm>
            <a:off x="2051790" y="2954306"/>
            <a:ext cx="4465638" cy="465137"/>
            <a:chOff x="-231967" y="0"/>
            <a:chExt cx="4462697" cy="463736"/>
          </a:xfrm>
        </p:grpSpPr>
        <p:sp>
          <p:nvSpPr>
            <p:cNvPr id="20" name="AutoShape 26"/>
            <p:cNvSpPr>
              <a:spLocks noChangeArrowheads="1"/>
            </p:cNvSpPr>
            <p:nvPr/>
          </p:nvSpPr>
          <p:spPr bwMode="auto">
            <a:xfrm>
              <a:off x="204322" y="19236"/>
              <a:ext cx="2515353" cy="44450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144000" anchor="ctr"/>
            <a:lstStyle/>
            <a:p>
              <a:pPr lvl="1">
                <a:buFont typeface="Arial" panose="020B0604020202020204" pitchFamily="34" charset="0"/>
                <a:buNone/>
              </a:pPr>
              <a:r>
                <a:rPr lang="zh-CN" altLang="en-US" sz="1800" b="1" dirty="0">
                  <a:solidFill>
                    <a:srgbClr val="0070C0"/>
                  </a:solidFill>
                  <a:latin typeface="微软雅黑" panose="020B0503020204020204" pitchFamily="34" charset="-122"/>
                  <a:ea typeface="微软雅黑" panose="020B0503020204020204" pitchFamily="34" charset="-122"/>
                </a:rPr>
                <a:t>规范主要内容</a:t>
              </a:r>
              <a:endParaRPr lang="zh-CN" altLang="en-US" sz="1800" b="1" dirty="0">
                <a:solidFill>
                  <a:srgbClr val="0070C0"/>
                </a:solidFill>
                <a:latin typeface="微软雅黑" panose="020B0503020204020204" pitchFamily="34" charset="-122"/>
                <a:ea typeface="微软雅黑" panose="020B0503020204020204" pitchFamily="34" charset="-122"/>
              </a:endParaRPr>
            </a:p>
          </p:txBody>
        </p:sp>
        <p:sp>
          <p:nvSpPr>
            <p:cNvPr id="21" name="椭圆 12"/>
            <p:cNvSpPr>
              <a:spLocks noChangeArrowheads="1"/>
            </p:cNvSpPr>
            <p:nvPr/>
          </p:nvSpPr>
          <p:spPr bwMode="auto">
            <a:xfrm>
              <a:off x="-231967" y="0"/>
              <a:ext cx="663966" cy="432000"/>
            </a:xfrm>
            <a:prstGeom prst="ellipse">
              <a:avLst/>
            </a:prstGeom>
            <a:solidFill>
              <a:srgbClr val="538CD5"/>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直接连接符 13"/>
            <p:cNvSpPr>
              <a:spLocks noChangeShapeType="1"/>
            </p:cNvSpPr>
            <p:nvPr/>
          </p:nvSpPr>
          <p:spPr bwMode="auto">
            <a:xfrm flipV="1">
              <a:off x="431712" y="432082"/>
              <a:ext cx="3799018" cy="0"/>
            </a:xfrm>
            <a:prstGeom prst="line">
              <a:avLst/>
            </a:prstGeom>
            <a:noFill/>
            <a:ln w="9525">
              <a:solidFill>
                <a:srgbClr val="7F7F7F"/>
              </a:solidFill>
              <a:bevel/>
            </a:ln>
            <a:extLst>
              <a:ext uri="{909E8E84-426E-40DD-AFC4-6F175D3DCCD1}">
                <a14:hiddenFill xmlns:a14="http://schemas.microsoft.com/office/drawing/2010/main">
                  <a:noFill/>
                </a14:hiddenFill>
              </a:ext>
            </a:extLst>
          </p:spPr>
          <p:txBody>
            <a:bodyPr/>
            <a:lstStyle/>
            <a:p>
              <a:endParaRPr lang="zh-CN" altLang="en-US"/>
            </a:p>
          </p:txBody>
        </p:sp>
      </p:grpSp>
      <p:grpSp>
        <p:nvGrpSpPr>
          <p:cNvPr id="23" name="组合 6"/>
          <p:cNvGrpSpPr/>
          <p:nvPr/>
        </p:nvGrpSpPr>
        <p:grpSpPr bwMode="auto">
          <a:xfrm>
            <a:off x="2051790" y="2166071"/>
            <a:ext cx="4494213" cy="444500"/>
            <a:chOff x="-226805" y="0"/>
            <a:chExt cx="4392607" cy="444501"/>
          </a:xfrm>
        </p:grpSpPr>
        <p:sp>
          <p:nvSpPr>
            <p:cNvPr id="24" name="AutoShape 25"/>
            <p:cNvSpPr>
              <a:spLocks noChangeArrowheads="1"/>
            </p:cNvSpPr>
            <p:nvPr/>
          </p:nvSpPr>
          <p:spPr bwMode="auto">
            <a:xfrm>
              <a:off x="204322" y="0"/>
              <a:ext cx="2880320" cy="44450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144000" anchor="ctr"/>
            <a:lstStyle/>
            <a:p>
              <a:pPr lvl="1">
                <a:buFont typeface="Arial" panose="020B0604020202020204" pitchFamily="34" charset="0"/>
                <a:buNone/>
              </a:pPr>
              <a:r>
                <a:rPr lang="zh-CN" altLang="en-US" sz="18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概述</a:t>
              </a:r>
              <a:endParaRPr lang="zh-CN" altLang="en-US" dirty="0"/>
            </a:p>
          </p:txBody>
        </p:sp>
        <p:sp>
          <p:nvSpPr>
            <p:cNvPr id="25" name="椭圆 8"/>
            <p:cNvSpPr>
              <a:spLocks noChangeArrowheads="1"/>
            </p:cNvSpPr>
            <p:nvPr/>
          </p:nvSpPr>
          <p:spPr bwMode="auto">
            <a:xfrm>
              <a:off x="-226805" y="12500"/>
              <a:ext cx="658806" cy="432000"/>
            </a:xfrm>
            <a:prstGeom prst="ellipse">
              <a:avLst/>
            </a:prstGeom>
            <a:solidFill>
              <a:srgbClr val="538CD5"/>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直接连接符 9"/>
            <p:cNvSpPr>
              <a:spLocks noChangeShapeType="1"/>
            </p:cNvSpPr>
            <p:nvPr/>
          </p:nvSpPr>
          <p:spPr bwMode="auto">
            <a:xfrm flipV="1">
              <a:off x="431712" y="444500"/>
              <a:ext cx="3734090" cy="1"/>
            </a:xfrm>
            <a:prstGeom prst="line">
              <a:avLst/>
            </a:prstGeom>
            <a:noFill/>
            <a:ln w="9525">
              <a:solidFill>
                <a:srgbClr val="7F7F7F"/>
              </a:solidFill>
              <a:bevel/>
            </a:ln>
            <a:extLst>
              <a:ext uri="{909E8E84-426E-40DD-AFC4-6F175D3DCCD1}">
                <a14:hiddenFill xmlns:a14="http://schemas.microsoft.com/office/drawing/2010/main">
                  <a:noFill/>
                </a14:hiddenFill>
              </a:ext>
            </a:extLst>
          </p:spPr>
          <p:txBody>
            <a:bodyPr/>
            <a:lstStyle/>
            <a:p>
              <a:endParaRPr lang="zh-CN" altLang="en-US"/>
            </a:p>
          </p:txBody>
        </p:sp>
      </p:grpSp>
      <p:grpSp>
        <p:nvGrpSpPr>
          <p:cNvPr id="27" name="组合 10"/>
          <p:cNvGrpSpPr/>
          <p:nvPr/>
        </p:nvGrpSpPr>
        <p:grpSpPr bwMode="auto">
          <a:xfrm>
            <a:off x="2051790" y="3690008"/>
            <a:ext cx="4465638" cy="465137"/>
            <a:chOff x="-231967" y="0"/>
            <a:chExt cx="4462697" cy="463736"/>
          </a:xfrm>
        </p:grpSpPr>
        <p:sp>
          <p:nvSpPr>
            <p:cNvPr id="28" name="AutoShape 26"/>
            <p:cNvSpPr>
              <a:spLocks noChangeArrowheads="1"/>
            </p:cNvSpPr>
            <p:nvPr/>
          </p:nvSpPr>
          <p:spPr bwMode="auto">
            <a:xfrm>
              <a:off x="204322" y="19236"/>
              <a:ext cx="2515353" cy="44450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144000" anchor="ctr"/>
            <a:lstStyle/>
            <a:p>
              <a:pPr lvl="1">
                <a:buFont typeface="Arial" panose="020B0604020202020204" pitchFamily="34" charset="0"/>
                <a:buNone/>
              </a:pPr>
              <a:r>
                <a:rPr lang="zh-CN" altLang="en-US" sz="1800" b="1" dirty="0">
                  <a:solidFill>
                    <a:srgbClr val="0070C0"/>
                  </a:solidFill>
                  <a:latin typeface="微软雅黑" panose="020B0503020204020204" pitchFamily="34" charset="-122"/>
                  <a:ea typeface="微软雅黑" panose="020B0503020204020204" pitchFamily="34" charset="-122"/>
                </a:rPr>
                <a:t>规范主要条文宣贯</a:t>
              </a:r>
              <a:endParaRPr lang="zh-CN" altLang="en-US" sz="1800" b="1" dirty="0">
                <a:solidFill>
                  <a:srgbClr val="0070C0"/>
                </a:solidFill>
                <a:latin typeface="微软雅黑" panose="020B0503020204020204" pitchFamily="34" charset="-122"/>
                <a:ea typeface="微软雅黑" panose="020B0503020204020204" pitchFamily="34" charset="-122"/>
              </a:endParaRPr>
            </a:p>
          </p:txBody>
        </p:sp>
        <p:sp>
          <p:nvSpPr>
            <p:cNvPr id="29" name="椭圆 12"/>
            <p:cNvSpPr>
              <a:spLocks noChangeArrowheads="1"/>
            </p:cNvSpPr>
            <p:nvPr/>
          </p:nvSpPr>
          <p:spPr bwMode="auto">
            <a:xfrm>
              <a:off x="-231967" y="0"/>
              <a:ext cx="663966" cy="432000"/>
            </a:xfrm>
            <a:prstGeom prst="ellipse">
              <a:avLst/>
            </a:prstGeom>
            <a:solidFill>
              <a:srgbClr val="538CD5"/>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直接连接符 13"/>
            <p:cNvSpPr>
              <a:spLocks noChangeShapeType="1"/>
            </p:cNvSpPr>
            <p:nvPr/>
          </p:nvSpPr>
          <p:spPr bwMode="auto">
            <a:xfrm flipV="1">
              <a:off x="431712" y="432082"/>
              <a:ext cx="3799018" cy="0"/>
            </a:xfrm>
            <a:prstGeom prst="line">
              <a:avLst/>
            </a:prstGeom>
            <a:noFill/>
            <a:ln w="9525">
              <a:solidFill>
                <a:srgbClr val="7F7F7F"/>
              </a:solidFill>
              <a:bevel/>
            </a:ln>
            <a:extLst>
              <a:ext uri="{909E8E84-426E-40DD-AFC4-6F175D3DCCD1}">
                <a14:hiddenFill xmlns:a14="http://schemas.microsoft.com/office/drawing/2010/main">
                  <a:noFill/>
                </a14:hiddenFill>
              </a:ext>
            </a:extLst>
          </p:spPr>
          <p:txBody>
            <a:bodyPr/>
            <a:lstStyle/>
            <a:p>
              <a:endParaRPr lang="zh-CN" altLang="en-US"/>
            </a:p>
          </p:txBody>
        </p:sp>
      </p:gr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5"/>
          <p:cNvSpPr>
            <a:spLocks noChangeArrowheads="1"/>
          </p:cNvSpPr>
          <p:nvPr/>
        </p:nvSpPr>
        <p:spPr bwMode="auto">
          <a:xfrm>
            <a:off x="34925" y="184150"/>
            <a:ext cx="2736046"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一、</a:t>
            </a:r>
            <a:r>
              <a:rPr lang="zh-CN" altLang="en-US" sz="1800" b="1" dirty="0">
                <a:solidFill>
                  <a:schemeClr val="bg1"/>
                </a:solidFill>
                <a:latin typeface="微软雅黑" panose="020B0503020204020204" pitchFamily="34" charset="-122"/>
                <a:ea typeface="微软雅黑" panose="020B0503020204020204" pitchFamily="34" charset="-122"/>
                <a:sym typeface="+mn-ea"/>
              </a:rPr>
              <a:t>规范编制</a:t>
            </a:r>
            <a:r>
              <a:rPr lang="zh-CN" altLang="en-US" sz="1800" b="1" dirty="0">
                <a:solidFill>
                  <a:schemeClr val="bg1"/>
                </a:solidFill>
                <a:latin typeface="微软雅黑" panose="020B0503020204020204" pitchFamily="34" charset="-122"/>
                <a:ea typeface="微软雅黑" panose="020B0503020204020204" pitchFamily="34" charset="-122"/>
              </a:rPr>
              <a:t>背景</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6" name="矩形 2"/>
          <p:cNvSpPr>
            <a:spLocks noChangeArrowheads="1"/>
          </p:cNvSpPr>
          <p:nvPr/>
        </p:nvSpPr>
        <p:spPr bwMode="auto">
          <a:xfrm>
            <a:off x="-9525" y="1275642"/>
            <a:ext cx="9036050"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2400" b="1" dirty="0">
                <a:solidFill>
                  <a:srgbClr val="FF0000"/>
                </a:solidFill>
                <a:latin typeface="黑体" panose="02010609060101010101" pitchFamily="49" charset="-122"/>
                <a:ea typeface="黑体" panose="02010609060101010101" pitchFamily="49" charset="-122"/>
              </a:rPr>
              <a:t>     </a:t>
            </a:r>
            <a:r>
              <a:rPr lang="zh-CN" sz="2400" b="1" dirty="0">
                <a:solidFill>
                  <a:schemeClr val="tx1"/>
                </a:solidFill>
                <a:latin typeface="黑体" panose="02010609060101010101" pitchFamily="49" charset="-122"/>
                <a:ea typeface="黑体" panose="02010609060101010101" pitchFamily="49" charset="-122"/>
              </a:rPr>
              <a:t>党的十八大以来，“绿水青山就是金山银山”这一生态文明建设重要性的精辟话语，不仅成为治国理政思想的重要组成部分，也为建设美丽中国、大美青海指明了方向。</a:t>
            </a:r>
            <a:endParaRPr lang="zh-CN" sz="2400" b="1" dirty="0">
              <a:solidFill>
                <a:schemeClr val="tx1"/>
              </a:solidFill>
              <a:latin typeface="黑体" panose="02010609060101010101" pitchFamily="49" charset="-122"/>
              <a:ea typeface="黑体" panose="02010609060101010101" pitchFamily="49" charset="-122"/>
            </a:endParaRPr>
          </a:p>
          <a:p>
            <a:pPr>
              <a:lnSpc>
                <a:spcPct val="150000"/>
              </a:lnSpc>
            </a:pPr>
            <a:endParaRPr lang="zh-CN" sz="2400" b="1" dirty="0">
              <a:solidFill>
                <a:schemeClr val="tx1"/>
              </a:solidFill>
              <a:latin typeface="黑体" panose="02010609060101010101" pitchFamily="49" charset="-122"/>
              <a:ea typeface="黑体" panose="02010609060101010101" pitchFamily="49" charset="-122"/>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5"/>
          <p:cNvSpPr>
            <a:spLocks noChangeArrowheads="1"/>
          </p:cNvSpPr>
          <p:nvPr/>
        </p:nvSpPr>
        <p:spPr bwMode="auto">
          <a:xfrm>
            <a:off x="34925" y="184150"/>
            <a:ext cx="2736046"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一、</a:t>
            </a:r>
            <a:r>
              <a:rPr lang="zh-CN" altLang="en-US" sz="1800" b="1" dirty="0">
                <a:solidFill>
                  <a:schemeClr val="bg1"/>
                </a:solidFill>
                <a:latin typeface="微软雅黑" panose="020B0503020204020204" pitchFamily="34" charset="-122"/>
                <a:ea typeface="微软雅黑" panose="020B0503020204020204" pitchFamily="34" charset="-122"/>
                <a:sym typeface="+mn-ea"/>
              </a:rPr>
              <a:t>规范编制</a:t>
            </a:r>
            <a:r>
              <a:rPr lang="zh-CN" altLang="en-US" sz="1800" b="1" dirty="0">
                <a:solidFill>
                  <a:schemeClr val="bg1"/>
                </a:solidFill>
                <a:latin typeface="微软雅黑" panose="020B0503020204020204" pitchFamily="34" charset="-122"/>
                <a:ea typeface="微软雅黑" panose="020B0503020204020204" pitchFamily="34" charset="-122"/>
              </a:rPr>
              <a:t>背景</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6" name="矩形 2"/>
          <p:cNvSpPr>
            <a:spLocks noChangeArrowheads="1"/>
          </p:cNvSpPr>
          <p:nvPr/>
        </p:nvSpPr>
        <p:spPr bwMode="auto">
          <a:xfrm>
            <a:off x="-9525" y="1275642"/>
            <a:ext cx="9036050"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2400" b="1" dirty="0">
                <a:solidFill>
                  <a:srgbClr val="FF0000"/>
                </a:solidFill>
                <a:latin typeface="黑体" panose="02010609060101010101" pitchFamily="49" charset="-122"/>
                <a:ea typeface="黑体" panose="02010609060101010101" pitchFamily="49" charset="-122"/>
              </a:rPr>
              <a:t>  </a:t>
            </a:r>
            <a:r>
              <a:rPr lang="en-US" altLang="zh-CN" sz="2400" b="1" dirty="0">
                <a:solidFill>
                  <a:schemeClr val="tx1"/>
                </a:solidFill>
                <a:latin typeface="黑体" panose="02010609060101010101" pitchFamily="49" charset="-122"/>
                <a:ea typeface="黑体" panose="02010609060101010101" pitchFamily="49" charset="-122"/>
              </a:rPr>
              <a:t>  </a:t>
            </a:r>
            <a:r>
              <a:rPr sz="2400" b="1" dirty="0">
                <a:solidFill>
                  <a:schemeClr val="tx1"/>
                </a:solidFill>
                <a:latin typeface="黑体" panose="02010609060101010101" pitchFamily="49" charset="-122"/>
                <a:ea typeface="黑体" panose="02010609060101010101" pitchFamily="49" charset="-122"/>
              </a:rPr>
              <a:t>2017年4月1日为促进绿色建筑发展，节约资源，改善人居环境，推动生态文明建设，青海省制定《青海省促进绿色建筑发展办法》，确立绿色建筑的法定地位，对绿色建筑项目立项、土地利用、建筑设计、施工图审查、施工、监理、房地产开发、验收、能效测评等绿色建筑建造过程提出了具体要求。</a:t>
            </a:r>
            <a:endParaRPr sz="2400" b="1" dirty="0">
              <a:solidFill>
                <a:srgbClr val="FF0000"/>
              </a:solidFill>
              <a:latin typeface="黑体" panose="02010609060101010101" pitchFamily="49" charset="-122"/>
              <a:ea typeface="黑体" panose="02010609060101010101" pitchFamily="49" charset="-122"/>
            </a:endParaRPr>
          </a:p>
          <a:p>
            <a:pPr>
              <a:lnSpc>
                <a:spcPct val="150000"/>
              </a:lnSpc>
            </a:pPr>
            <a:endParaRPr lang="zh-CN" sz="24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5"/>
          <p:cNvSpPr>
            <a:spLocks noChangeArrowheads="1"/>
          </p:cNvSpPr>
          <p:nvPr/>
        </p:nvSpPr>
        <p:spPr bwMode="auto">
          <a:xfrm>
            <a:off x="34925" y="184150"/>
            <a:ext cx="2736046"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一、</a:t>
            </a:r>
            <a:r>
              <a:rPr lang="zh-CN" altLang="en-US" sz="1800" b="1" dirty="0">
                <a:solidFill>
                  <a:schemeClr val="bg1"/>
                </a:solidFill>
                <a:latin typeface="微软雅黑" panose="020B0503020204020204" pitchFamily="34" charset="-122"/>
                <a:ea typeface="微软雅黑" panose="020B0503020204020204" pitchFamily="34" charset="-122"/>
                <a:sym typeface="+mn-ea"/>
              </a:rPr>
              <a:t>规范编制</a:t>
            </a:r>
            <a:r>
              <a:rPr lang="zh-CN" altLang="en-US" sz="1800" b="1" dirty="0">
                <a:solidFill>
                  <a:schemeClr val="bg1"/>
                </a:solidFill>
                <a:latin typeface="微软雅黑" panose="020B0503020204020204" pitchFamily="34" charset="-122"/>
                <a:ea typeface="微软雅黑" panose="020B0503020204020204" pitchFamily="34" charset="-122"/>
              </a:rPr>
              <a:t>背景</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6" name="矩形 2"/>
          <p:cNvSpPr>
            <a:spLocks noChangeArrowheads="1"/>
          </p:cNvSpPr>
          <p:nvPr/>
        </p:nvSpPr>
        <p:spPr bwMode="auto">
          <a:xfrm>
            <a:off x="-9525" y="1275642"/>
            <a:ext cx="9036050"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2400" b="1" dirty="0">
                <a:solidFill>
                  <a:srgbClr val="FF0000"/>
                </a:solidFill>
                <a:latin typeface="黑体" panose="02010609060101010101" pitchFamily="49" charset="-122"/>
                <a:ea typeface="黑体" panose="02010609060101010101" pitchFamily="49" charset="-122"/>
              </a:rPr>
              <a:t>     </a:t>
            </a:r>
            <a:r>
              <a:rPr lang="zh-CN" sz="2400" b="1" dirty="0">
                <a:solidFill>
                  <a:schemeClr val="tx1"/>
                </a:solidFill>
                <a:latin typeface="黑体" panose="02010609060101010101" pitchFamily="49" charset="-122"/>
                <a:ea typeface="黑体" panose="02010609060101010101" pitchFamily="49" charset="-122"/>
              </a:rPr>
              <a:t>《青海省促进绿色建筑发展办法》第二十一条要求新建建筑项目竣工验收前，建设单位应当委托具备相应资格条件的建筑能源利用效率测评机构对建筑能源利用效率进行测评和标识，并将测评结果向社会公示。能源利用效率测评结果不合格的，不予竣工验收。</a:t>
            </a:r>
            <a:endParaRPr lang="zh-CN" sz="2400" b="1" dirty="0">
              <a:solidFill>
                <a:srgbClr val="FF0000"/>
              </a:solidFill>
              <a:latin typeface="黑体" panose="02010609060101010101" pitchFamily="49" charset="-122"/>
              <a:ea typeface="黑体" panose="02010609060101010101" pitchFamily="49" charset="-122"/>
            </a:endParaRPr>
          </a:p>
          <a:p>
            <a:pPr>
              <a:lnSpc>
                <a:spcPct val="150000"/>
              </a:lnSpc>
            </a:pPr>
            <a:endParaRPr lang="zh-CN" sz="24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5"/>
          <p:cNvSpPr>
            <a:spLocks noChangeArrowheads="1"/>
          </p:cNvSpPr>
          <p:nvPr/>
        </p:nvSpPr>
        <p:spPr bwMode="auto">
          <a:xfrm>
            <a:off x="34925" y="184150"/>
            <a:ext cx="2736046"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一、</a:t>
            </a:r>
            <a:r>
              <a:rPr lang="zh-CN" altLang="en-US" sz="1800" b="1" dirty="0">
                <a:solidFill>
                  <a:schemeClr val="bg1"/>
                </a:solidFill>
                <a:latin typeface="微软雅黑" panose="020B0503020204020204" pitchFamily="34" charset="-122"/>
                <a:ea typeface="微软雅黑" panose="020B0503020204020204" pitchFamily="34" charset="-122"/>
                <a:sym typeface="+mn-ea"/>
              </a:rPr>
              <a:t>规范编制</a:t>
            </a:r>
            <a:r>
              <a:rPr lang="zh-CN" altLang="en-US" sz="1800" b="1" dirty="0">
                <a:solidFill>
                  <a:schemeClr val="bg1"/>
                </a:solidFill>
                <a:latin typeface="微软雅黑" panose="020B0503020204020204" pitchFamily="34" charset="-122"/>
                <a:ea typeface="微软雅黑" panose="020B0503020204020204" pitchFamily="34" charset="-122"/>
              </a:rPr>
              <a:t>背景</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6" name="矩形 2"/>
          <p:cNvSpPr>
            <a:spLocks noChangeArrowheads="1"/>
          </p:cNvSpPr>
          <p:nvPr/>
        </p:nvSpPr>
        <p:spPr bwMode="auto">
          <a:xfrm>
            <a:off x="-9525" y="1275642"/>
            <a:ext cx="9036050"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2400" b="1" dirty="0">
                <a:solidFill>
                  <a:srgbClr val="FF0000"/>
                </a:solidFill>
                <a:latin typeface="黑体" panose="02010609060101010101" pitchFamily="49" charset="-122"/>
                <a:ea typeface="黑体" panose="02010609060101010101" pitchFamily="49" charset="-122"/>
              </a:rPr>
              <a:t>     </a:t>
            </a:r>
            <a:r>
              <a:rPr lang="zh-CN" sz="2400" b="1" dirty="0">
                <a:solidFill>
                  <a:schemeClr val="tx1"/>
                </a:solidFill>
                <a:latin typeface="黑体" panose="02010609060101010101" pitchFamily="49" charset="-122"/>
                <a:ea typeface="黑体" panose="02010609060101010101" pitchFamily="49" charset="-122"/>
              </a:rPr>
              <a:t>目前青海省在绿色建筑方面主要有《青海省绿色建筑评价标准》《青海省绿色建筑设计标准》等二十多个标准，缺乏绿色建筑在施工阶段的验收标准。</a:t>
            </a:r>
            <a:endParaRPr lang="zh-CN" sz="2400" b="1" dirty="0">
              <a:solidFill>
                <a:srgbClr val="FF0000"/>
              </a:solidFill>
              <a:latin typeface="黑体" panose="02010609060101010101" pitchFamily="49" charset="-122"/>
              <a:ea typeface="黑体" panose="02010609060101010101" pitchFamily="49" charset="-122"/>
            </a:endParaRPr>
          </a:p>
          <a:p>
            <a:pPr>
              <a:lnSpc>
                <a:spcPct val="150000"/>
              </a:lnSpc>
            </a:pPr>
            <a:endParaRPr lang="zh-CN" sz="24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5"/>
          <p:cNvSpPr>
            <a:spLocks noChangeArrowheads="1"/>
          </p:cNvSpPr>
          <p:nvPr/>
        </p:nvSpPr>
        <p:spPr bwMode="auto">
          <a:xfrm>
            <a:off x="34925" y="184150"/>
            <a:ext cx="2736046" cy="35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二、概述</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6" name="矩形 2"/>
          <p:cNvSpPr>
            <a:spLocks noChangeArrowheads="1"/>
          </p:cNvSpPr>
          <p:nvPr/>
        </p:nvSpPr>
        <p:spPr bwMode="auto">
          <a:xfrm>
            <a:off x="-9525" y="1275642"/>
            <a:ext cx="9036050"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2400" b="1" dirty="0">
                <a:solidFill>
                  <a:srgbClr val="FF0000"/>
                </a:solidFill>
                <a:latin typeface="黑体" panose="02010609060101010101" pitchFamily="49" charset="-122"/>
                <a:ea typeface="黑体" panose="02010609060101010101" pitchFamily="49" charset="-122"/>
              </a:rPr>
              <a:t>     </a:t>
            </a:r>
            <a:r>
              <a:rPr lang="zh-CN" altLang="en-US" sz="2400" b="1" dirty="0">
                <a:solidFill>
                  <a:schemeClr val="tx1"/>
                </a:solidFill>
                <a:latin typeface="黑体" panose="02010609060101010101" pitchFamily="49" charset="-122"/>
                <a:ea typeface="黑体" panose="02010609060101010101" pitchFamily="49" charset="-122"/>
              </a:rPr>
              <a:t>在此情况下，根据</a:t>
            </a:r>
            <a:r>
              <a:rPr lang="zh-CN" altLang="zh-CN" sz="2400" b="1" dirty="0">
                <a:solidFill>
                  <a:schemeClr val="tx1"/>
                </a:solidFill>
                <a:latin typeface="黑体" panose="02010609060101010101" pitchFamily="49" charset="-122"/>
                <a:ea typeface="黑体" panose="02010609060101010101" pitchFamily="49" charset="-122"/>
              </a:rPr>
              <a:t>青海省工程建设标准服务中心</a:t>
            </a:r>
            <a:r>
              <a:rPr lang="zh-CN" altLang="en-US" sz="2400" b="1" dirty="0">
                <a:solidFill>
                  <a:schemeClr val="tx1"/>
                </a:solidFill>
                <a:latin typeface="黑体" panose="02010609060101010101" pitchFamily="49" charset="-122"/>
                <a:ea typeface="黑体" panose="02010609060101010101" pitchFamily="49" charset="-122"/>
              </a:rPr>
              <a:t>委托，由青海工程监理咨询有限公司与中铁建工集团有限公司主编，中建三局集团有限公司、浙江省建工集团有限责任公司、浙江中信设备安装有限公司</a:t>
            </a:r>
            <a:r>
              <a:rPr lang="zh-CN" altLang="en-US" sz="2400" b="1" dirty="0">
                <a:solidFill>
                  <a:schemeClr val="tx1"/>
                </a:solidFill>
                <a:latin typeface="黑体" panose="02010609060101010101" pitchFamily="49" charset="-122"/>
                <a:ea typeface="黑体" panose="02010609060101010101" pitchFamily="49" charset="-122"/>
                <a:sym typeface="+mn-ea"/>
              </a:rPr>
              <a:t>参编，从2019年3月开始进行《青海省绿色建筑施工质量验收规范》编制工作</a:t>
            </a:r>
            <a:r>
              <a:rPr lang="zh-CN" altLang="en-US" sz="2400" b="1" dirty="0">
                <a:solidFill>
                  <a:schemeClr val="tx1"/>
                </a:solidFill>
                <a:latin typeface="黑体" panose="02010609060101010101" pitchFamily="49" charset="-122"/>
                <a:ea typeface="黑体" panose="02010609060101010101" pitchFamily="49" charset="-122"/>
              </a:rPr>
              <a:t>。</a:t>
            </a:r>
            <a:endParaRPr lang="en-US" altLang="zh-CN" sz="2400" b="1" dirty="0">
              <a:solidFill>
                <a:schemeClr val="tx1"/>
              </a:solidFill>
              <a:latin typeface="黑体" panose="02010609060101010101" pitchFamily="49" charset="-122"/>
              <a:ea typeface="黑体" panose="02010609060101010101" pitchFamily="49" charset="-122"/>
            </a:endParaRPr>
          </a:p>
          <a:p>
            <a:pPr>
              <a:lnSpc>
                <a:spcPct val="150000"/>
              </a:lnSpc>
            </a:pPr>
            <a:r>
              <a:rPr lang="zh-CN" altLang="en-US" sz="2400" b="1" dirty="0">
                <a:solidFill>
                  <a:schemeClr val="tx1"/>
                </a:solidFill>
                <a:latin typeface="黑体" panose="02010609060101010101" pitchFamily="49" charset="-122"/>
                <a:ea typeface="黑体" panose="02010609060101010101" pitchFamily="49" charset="-122"/>
              </a:rPr>
              <a:t>     </a:t>
            </a:r>
            <a:endParaRPr lang="zh-CN" altLang="en-US" sz="2400" b="1" dirty="0">
              <a:solidFill>
                <a:schemeClr val="tx1"/>
              </a:solidFill>
              <a:latin typeface="黑体" panose="02010609060101010101" pitchFamily="49" charset="-122"/>
              <a:ea typeface="黑体" panose="02010609060101010101" pitchFamily="49" charset="-122"/>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5"/>
          <p:cNvSpPr>
            <a:spLocks noChangeArrowheads="1"/>
          </p:cNvSpPr>
          <p:nvPr/>
        </p:nvSpPr>
        <p:spPr bwMode="auto">
          <a:xfrm>
            <a:off x="34925" y="184150"/>
            <a:ext cx="2736046" cy="35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二、概述</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6" name="矩形 2"/>
          <p:cNvSpPr>
            <a:spLocks noChangeArrowheads="1"/>
          </p:cNvSpPr>
          <p:nvPr/>
        </p:nvSpPr>
        <p:spPr bwMode="auto">
          <a:xfrm>
            <a:off x="-9525" y="1275642"/>
            <a:ext cx="9036050"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2400" b="1" dirty="0">
                <a:solidFill>
                  <a:srgbClr val="FF0000"/>
                </a:solidFill>
                <a:latin typeface="黑体" panose="02010609060101010101" pitchFamily="49" charset="-122"/>
                <a:ea typeface="黑体" panose="02010609060101010101" pitchFamily="49" charset="-122"/>
              </a:rPr>
              <a:t>     </a:t>
            </a:r>
            <a:r>
              <a:rPr lang="zh-CN" altLang="en-US" sz="2400" b="1" dirty="0">
                <a:solidFill>
                  <a:schemeClr val="tx1"/>
                </a:solidFill>
                <a:latin typeface="黑体" panose="02010609060101010101" pitchFamily="49" charset="-122"/>
                <a:ea typeface="黑体" panose="02010609060101010101" pitchFamily="49" charset="-122"/>
              </a:rPr>
              <a:t>在</a:t>
            </a:r>
            <a:r>
              <a:rPr lang="zh-CN" sz="2400" b="1" dirty="0">
                <a:solidFill>
                  <a:schemeClr val="tx1"/>
                </a:solidFill>
                <a:latin typeface="黑体" panose="02010609060101010101" pitchFamily="49" charset="-122"/>
                <a:ea typeface="黑体" panose="02010609060101010101" pitchFamily="49" charset="-122"/>
              </a:rPr>
              <a:t>规范编制过程中，</a:t>
            </a:r>
            <a:r>
              <a:rPr lang="en-US" altLang="zh-CN" sz="2400" b="1" dirty="0">
                <a:solidFill>
                  <a:schemeClr val="tx1"/>
                </a:solidFill>
                <a:latin typeface="黑体" panose="02010609060101010101" pitchFamily="49" charset="-122"/>
                <a:ea typeface="黑体" panose="02010609060101010101" pitchFamily="49" charset="-122"/>
              </a:rPr>
              <a:t>2019</a:t>
            </a:r>
            <a:r>
              <a:rPr lang="zh-CN" altLang="en-US" sz="2400" b="1" dirty="0">
                <a:solidFill>
                  <a:schemeClr val="tx1"/>
                </a:solidFill>
                <a:latin typeface="黑体" panose="02010609060101010101" pitchFamily="49" charset="-122"/>
                <a:ea typeface="黑体" panose="02010609060101010101" pitchFamily="49" charset="-122"/>
              </a:rPr>
              <a:t>年</a:t>
            </a:r>
            <a:r>
              <a:rPr lang="en-US" altLang="zh-CN" sz="2400" b="1" dirty="0">
                <a:solidFill>
                  <a:schemeClr val="tx1"/>
                </a:solidFill>
                <a:latin typeface="黑体" panose="02010609060101010101" pitchFamily="49" charset="-122"/>
                <a:ea typeface="黑体" panose="02010609060101010101" pitchFamily="49" charset="-122"/>
              </a:rPr>
              <a:t>8</a:t>
            </a:r>
            <a:r>
              <a:rPr lang="zh-CN" altLang="en-US" sz="2400" b="1" dirty="0">
                <a:solidFill>
                  <a:schemeClr val="tx1"/>
                </a:solidFill>
                <a:latin typeface="黑体" panose="02010609060101010101" pitchFamily="49" charset="-122"/>
                <a:ea typeface="黑体" panose="02010609060101010101" pitchFamily="49" charset="-122"/>
              </a:rPr>
              <a:t>月</a:t>
            </a:r>
            <a:r>
              <a:rPr lang="en-US" altLang="zh-CN" sz="2400" b="1" dirty="0">
                <a:solidFill>
                  <a:schemeClr val="tx1"/>
                </a:solidFill>
                <a:latin typeface="黑体" panose="02010609060101010101" pitchFamily="49" charset="-122"/>
                <a:ea typeface="黑体" panose="02010609060101010101" pitchFamily="49" charset="-122"/>
              </a:rPr>
              <a:t>1</a:t>
            </a:r>
            <a:r>
              <a:rPr lang="zh-CN" altLang="en-US" sz="2400" b="1" dirty="0">
                <a:solidFill>
                  <a:schemeClr val="tx1"/>
                </a:solidFill>
                <a:latin typeface="黑体" panose="02010609060101010101" pitchFamily="49" charset="-122"/>
                <a:ea typeface="黑体" panose="02010609060101010101" pitchFamily="49" charset="-122"/>
              </a:rPr>
              <a:t>日《绿色建筑评价标准</a:t>
            </a:r>
            <a:r>
              <a:rPr lang="zh-CN" altLang="en-US" sz="2400" b="1" dirty="0">
                <a:latin typeface="黑体" panose="02010609060101010101" pitchFamily="49" charset="-122"/>
                <a:ea typeface="黑体" panose="02010609060101010101" pitchFamily="49" charset="-122"/>
                <a:sym typeface="+mn-ea"/>
              </a:rPr>
              <a:t>》</a:t>
            </a:r>
            <a:r>
              <a:rPr lang="en-US" altLang="zh-CN" sz="2400" b="1" dirty="0">
                <a:latin typeface="黑体" panose="02010609060101010101" pitchFamily="49" charset="-122"/>
                <a:ea typeface="黑体" panose="02010609060101010101" pitchFamily="49" charset="-122"/>
                <a:sym typeface="+mn-ea"/>
              </a:rPr>
              <a:t>GB/T 50378-2019</a:t>
            </a:r>
            <a:r>
              <a:rPr lang="zh-CN" altLang="en-US" sz="2400" b="1" dirty="0">
                <a:latin typeface="黑体" panose="02010609060101010101" pitchFamily="49" charset="-122"/>
                <a:ea typeface="黑体" panose="02010609060101010101" pitchFamily="49" charset="-122"/>
                <a:sym typeface="+mn-ea"/>
              </a:rPr>
              <a:t>修订实施，</a:t>
            </a:r>
            <a:r>
              <a:rPr lang="en-US" altLang="zh-CN" sz="2400" b="1" dirty="0">
                <a:latin typeface="黑体" panose="02010609060101010101" pitchFamily="49" charset="-122"/>
                <a:ea typeface="黑体" panose="02010609060101010101" pitchFamily="49" charset="-122"/>
                <a:sym typeface="+mn-ea"/>
              </a:rPr>
              <a:t>2019</a:t>
            </a:r>
            <a:r>
              <a:rPr lang="zh-CN" altLang="en-US" sz="2400" b="1" dirty="0">
                <a:latin typeface="黑体" panose="02010609060101010101" pitchFamily="49" charset="-122"/>
                <a:ea typeface="黑体" panose="02010609060101010101" pitchFamily="49" charset="-122"/>
                <a:sym typeface="+mn-ea"/>
              </a:rPr>
              <a:t>年</a:t>
            </a:r>
            <a:r>
              <a:rPr lang="en-US" altLang="zh-CN" sz="2400" b="1" dirty="0">
                <a:latin typeface="黑体" panose="02010609060101010101" pitchFamily="49" charset="-122"/>
                <a:ea typeface="黑体" panose="02010609060101010101" pitchFamily="49" charset="-122"/>
                <a:sym typeface="+mn-ea"/>
              </a:rPr>
              <a:t>12</a:t>
            </a:r>
            <a:r>
              <a:rPr lang="zh-CN" altLang="en-US" sz="2400" b="1" dirty="0">
                <a:latin typeface="黑体" panose="02010609060101010101" pitchFamily="49" charset="-122"/>
                <a:ea typeface="黑体" panose="02010609060101010101" pitchFamily="49" charset="-122"/>
                <a:sym typeface="+mn-ea"/>
              </a:rPr>
              <a:t>月</a:t>
            </a:r>
            <a:r>
              <a:rPr lang="en-US" altLang="zh-CN" sz="2400" b="1" dirty="0">
                <a:latin typeface="黑体" panose="02010609060101010101" pitchFamily="49" charset="-122"/>
                <a:ea typeface="黑体" panose="02010609060101010101" pitchFamily="49" charset="-122"/>
                <a:sym typeface="+mn-ea"/>
              </a:rPr>
              <a:t>1</a:t>
            </a:r>
            <a:r>
              <a:rPr lang="zh-CN" altLang="en-US" sz="2400" b="1" dirty="0">
                <a:latin typeface="黑体" panose="02010609060101010101" pitchFamily="49" charset="-122"/>
                <a:ea typeface="黑体" panose="02010609060101010101" pitchFamily="49" charset="-122"/>
                <a:sym typeface="+mn-ea"/>
              </a:rPr>
              <a:t>日《建筑节能工程施工质量验收规范</a:t>
            </a:r>
            <a:r>
              <a:rPr lang="zh-CN" altLang="en-US" sz="2400" b="1" dirty="0">
                <a:latin typeface="黑体" panose="02010609060101010101" pitchFamily="49" charset="-122"/>
                <a:ea typeface="黑体" panose="02010609060101010101" pitchFamily="49" charset="-122"/>
                <a:sym typeface="+mn-ea"/>
              </a:rPr>
              <a:t>》</a:t>
            </a:r>
            <a:r>
              <a:rPr lang="en-US" altLang="zh-CN" sz="2400" b="1" dirty="0">
                <a:latin typeface="黑体" panose="02010609060101010101" pitchFamily="49" charset="-122"/>
                <a:ea typeface="黑体" panose="02010609060101010101" pitchFamily="49" charset="-122"/>
                <a:sym typeface="+mn-ea"/>
              </a:rPr>
              <a:t>GB 50411-2019</a:t>
            </a:r>
            <a:r>
              <a:rPr lang="zh-CN" altLang="en-US" sz="2400" b="1" dirty="0">
                <a:latin typeface="黑体" panose="02010609060101010101" pitchFamily="49" charset="-122"/>
                <a:ea typeface="黑体" panose="02010609060101010101" pitchFamily="49" charset="-122"/>
                <a:sym typeface="+mn-ea"/>
              </a:rPr>
              <a:t>修订实施，本规范参照进行完善</a:t>
            </a:r>
            <a:r>
              <a:rPr lang="zh-CN" altLang="zh-CN" sz="2400" b="1" dirty="0">
                <a:solidFill>
                  <a:schemeClr val="tx1"/>
                </a:solidFill>
                <a:latin typeface="黑体" panose="02010609060101010101" pitchFamily="49" charset="-122"/>
                <a:ea typeface="黑体" panose="02010609060101010101" pitchFamily="49" charset="-122"/>
              </a:rPr>
              <a:t>。</a:t>
            </a:r>
            <a:endParaRPr lang="en-US" altLang="zh-CN" sz="2400" b="1" dirty="0">
              <a:solidFill>
                <a:schemeClr val="tx1"/>
              </a:solidFill>
              <a:latin typeface="黑体" panose="02010609060101010101" pitchFamily="49" charset="-122"/>
              <a:ea typeface="黑体" panose="02010609060101010101" pitchFamily="49" charset="-122"/>
            </a:endParaRPr>
          </a:p>
          <a:p>
            <a:pPr>
              <a:lnSpc>
                <a:spcPct val="150000"/>
              </a:lnSpc>
            </a:pPr>
            <a:r>
              <a:rPr lang="zh-CN" altLang="en-US" sz="2400" b="1" dirty="0">
                <a:solidFill>
                  <a:schemeClr val="tx1"/>
                </a:solidFill>
                <a:latin typeface="黑体" panose="02010609060101010101" pitchFamily="49" charset="-122"/>
                <a:ea typeface="黑体" panose="02010609060101010101" pitchFamily="49" charset="-122"/>
              </a:rPr>
              <a:t>     至</a:t>
            </a:r>
            <a:r>
              <a:rPr lang="en-US" altLang="zh-CN" sz="2400" b="1" dirty="0">
                <a:latin typeface="黑体" panose="02010609060101010101" pitchFamily="49" charset="-122"/>
                <a:ea typeface="黑体" panose="02010609060101010101" pitchFamily="49" charset="-122"/>
                <a:sym typeface="+mn-ea"/>
              </a:rPr>
              <a:t>2020</a:t>
            </a:r>
            <a:r>
              <a:rPr lang="zh-CN" altLang="en-US" sz="2400" b="1" dirty="0">
                <a:latin typeface="黑体" panose="02010609060101010101" pitchFamily="49" charset="-122"/>
                <a:ea typeface="黑体" panose="02010609060101010101" pitchFamily="49" charset="-122"/>
                <a:sym typeface="+mn-ea"/>
              </a:rPr>
              <a:t>年</a:t>
            </a:r>
            <a:r>
              <a:rPr lang="en-US" altLang="zh-CN" sz="2400" b="1" dirty="0">
                <a:latin typeface="黑体" panose="02010609060101010101" pitchFamily="49" charset="-122"/>
                <a:ea typeface="黑体" panose="02010609060101010101" pitchFamily="49" charset="-122"/>
                <a:sym typeface="+mn-ea"/>
              </a:rPr>
              <a:t>1</a:t>
            </a:r>
            <a:r>
              <a:rPr lang="zh-CN" altLang="en-US" sz="2400" b="1" dirty="0">
                <a:latin typeface="黑体" panose="02010609060101010101" pitchFamily="49" charset="-122"/>
                <a:ea typeface="黑体" panose="02010609060101010101" pitchFamily="49" charset="-122"/>
                <a:sym typeface="+mn-ea"/>
              </a:rPr>
              <a:t>月</a:t>
            </a:r>
            <a:r>
              <a:rPr lang="en-US" altLang="zh-CN" sz="2400" b="1" dirty="0">
                <a:latin typeface="黑体" panose="02010609060101010101" pitchFamily="49" charset="-122"/>
                <a:ea typeface="黑体" panose="02010609060101010101" pitchFamily="49" charset="-122"/>
                <a:sym typeface="+mn-ea"/>
              </a:rPr>
              <a:t>6</a:t>
            </a:r>
            <a:r>
              <a:rPr lang="zh-CN" altLang="en-US" sz="2400" b="1" dirty="0">
                <a:latin typeface="黑体" panose="02010609060101010101" pitchFamily="49" charset="-122"/>
                <a:ea typeface="黑体" panose="02010609060101010101" pitchFamily="49" charset="-122"/>
                <a:sym typeface="+mn-ea"/>
              </a:rPr>
              <a:t>日</a:t>
            </a:r>
            <a:r>
              <a:rPr lang="zh-CN" altLang="en-US" sz="2400" b="1" dirty="0">
                <a:latin typeface="黑体" panose="02010609060101010101" pitchFamily="49" charset="-122"/>
                <a:ea typeface="黑体" panose="02010609060101010101" pitchFamily="49" charset="-122"/>
                <a:sym typeface="+mn-ea"/>
              </a:rPr>
              <a:t>本规范发布，</a:t>
            </a:r>
            <a:r>
              <a:rPr lang="en-US" altLang="zh-CN" sz="2400" b="1" dirty="0">
                <a:solidFill>
                  <a:schemeClr val="tx1"/>
                </a:solidFill>
                <a:latin typeface="黑体" panose="02010609060101010101" pitchFamily="49" charset="-122"/>
                <a:ea typeface="黑体" panose="02010609060101010101" pitchFamily="49" charset="-122"/>
              </a:rPr>
              <a:t>2020</a:t>
            </a:r>
            <a:r>
              <a:rPr lang="zh-CN" altLang="en-US" sz="2400" b="1" dirty="0">
                <a:solidFill>
                  <a:schemeClr val="tx1"/>
                </a:solidFill>
                <a:latin typeface="黑体" panose="02010609060101010101" pitchFamily="49" charset="-122"/>
                <a:ea typeface="黑体" panose="02010609060101010101" pitchFamily="49" charset="-122"/>
              </a:rPr>
              <a:t>年</a:t>
            </a:r>
            <a:r>
              <a:rPr lang="en-US" altLang="zh-CN" sz="2400" b="1" dirty="0">
                <a:solidFill>
                  <a:schemeClr val="tx1"/>
                </a:solidFill>
                <a:latin typeface="黑体" panose="02010609060101010101" pitchFamily="49" charset="-122"/>
                <a:ea typeface="黑体" panose="02010609060101010101" pitchFamily="49" charset="-122"/>
              </a:rPr>
              <a:t>3</a:t>
            </a:r>
            <a:r>
              <a:rPr lang="zh-CN" altLang="en-US" sz="2400" b="1" dirty="0">
                <a:solidFill>
                  <a:schemeClr val="tx1"/>
                </a:solidFill>
                <a:latin typeface="黑体" panose="02010609060101010101" pitchFamily="49" charset="-122"/>
                <a:ea typeface="黑体" panose="02010609060101010101" pitchFamily="49" charset="-122"/>
              </a:rPr>
              <a:t>月</a:t>
            </a:r>
            <a:r>
              <a:rPr lang="en-US" altLang="zh-CN" sz="2400" b="1" dirty="0">
                <a:solidFill>
                  <a:schemeClr val="tx1"/>
                </a:solidFill>
                <a:latin typeface="黑体" panose="02010609060101010101" pitchFamily="49" charset="-122"/>
                <a:ea typeface="黑体" panose="02010609060101010101" pitchFamily="49" charset="-122"/>
              </a:rPr>
              <a:t>2</a:t>
            </a:r>
            <a:r>
              <a:rPr lang="zh-CN" altLang="en-US" sz="2400" b="1" dirty="0">
                <a:solidFill>
                  <a:schemeClr val="tx1"/>
                </a:solidFill>
                <a:latin typeface="黑体" panose="02010609060101010101" pitchFamily="49" charset="-122"/>
                <a:ea typeface="黑体" panose="02010609060101010101" pitchFamily="49" charset="-122"/>
              </a:rPr>
              <a:t>日开始实施。</a:t>
            </a:r>
            <a:endParaRPr lang="zh-CN" altLang="en-US" sz="2400" b="1" dirty="0">
              <a:solidFill>
                <a:schemeClr val="tx1"/>
              </a:solidFill>
              <a:latin typeface="黑体" panose="02010609060101010101" pitchFamily="49" charset="-122"/>
              <a:ea typeface="黑体" panose="02010609060101010101" pitchFamily="49" charset="-122"/>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8246" name="矩形 5"/>
          <p:cNvSpPr>
            <a:spLocks noChangeArrowheads="1"/>
          </p:cNvSpPr>
          <p:nvPr/>
        </p:nvSpPr>
        <p:spPr bwMode="auto">
          <a:xfrm>
            <a:off x="121068" y="184150"/>
            <a:ext cx="2031325" cy="35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三、规范主要内容</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827688" y="1685471"/>
            <a:ext cx="7920660" cy="1814830"/>
          </a:xfrm>
          <a:prstGeom prst="rect">
            <a:avLst/>
          </a:prstGeom>
        </p:spPr>
        <p:txBody>
          <a:bodyPr wrap="square">
            <a:spAutoFit/>
          </a:bodyPr>
          <a:lstStyle/>
          <a:p>
            <a:pPr>
              <a:lnSpc>
                <a:spcPct val="200000"/>
              </a:lnSpc>
            </a:pPr>
            <a:r>
              <a:rPr lang="zh-CN" altLang="en-US" sz="2800" b="1" dirty="0"/>
              <a:t>     本规范共分为总则、术语、基本规定等</a:t>
            </a:r>
            <a:r>
              <a:rPr lang="en-US" altLang="zh-CN" sz="2800" b="1" dirty="0"/>
              <a:t>20</a:t>
            </a:r>
            <a:r>
              <a:rPr lang="zh-CN" altLang="en-US" sz="2800" b="1" dirty="0"/>
              <a:t>章，下面就各章内容编进行交流宣贯。</a:t>
            </a:r>
            <a:endParaRPr lang="zh-CN" altLang="en-US" sz="2800" b="1" dirty="0"/>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2"/>
          <p:cNvSpPr>
            <a:spLocks noChangeArrowheads="1"/>
          </p:cNvSpPr>
          <p:nvPr/>
        </p:nvSpPr>
        <p:spPr bwMode="auto">
          <a:xfrm>
            <a:off x="0" y="0"/>
            <a:ext cx="9180513" cy="5143500"/>
          </a:xfrm>
          <a:prstGeom prst="rect">
            <a:avLst/>
          </a:prstGeom>
          <a:solidFill>
            <a:schemeClr val="bg1"/>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buFont typeface="Arial" panose="020B0604020202020204" pitchFamily="34" charset="0"/>
              <a:buNone/>
            </a:pPr>
            <a:endParaRPr lang="zh-CN" altLang="en-US">
              <a:solidFill>
                <a:srgbClr val="FFFFFF"/>
              </a:solidFill>
            </a:endParaRPr>
          </a:p>
        </p:txBody>
      </p:sp>
      <p:sp>
        <p:nvSpPr>
          <p:cNvPr id="4101" name="矩形 6"/>
          <p:cNvSpPr>
            <a:spLocks noChangeArrowheads="1"/>
          </p:cNvSpPr>
          <p:nvPr/>
        </p:nvSpPr>
        <p:spPr bwMode="auto">
          <a:xfrm>
            <a:off x="395605" y="343535"/>
            <a:ext cx="8425180" cy="5530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600"/>
              </a:spcAft>
              <a:buFont typeface="Arial" panose="020B0604020202020204" pitchFamily="34" charset="0"/>
              <a:buNone/>
            </a:pPr>
            <a:r>
              <a:rPr lang="zh-CN" altLang="en-US" sz="20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尊敬的各位领导、各位同仁</a:t>
            </a:r>
            <a:r>
              <a:rPr lang="en-US" altLang="zh-CN" sz="20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0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02" name="Rectangle 4"/>
          <p:cNvSpPr>
            <a:spLocks noChangeArrowheads="1"/>
          </p:cNvSpPr>
          <p:nvPr/>
        </p:nvSpPr>
        <p:spPr bwMode="auto">
          <a:xfrm>
            <a:off x="395605" y="915670"/>
            <a:ext cx="8424545" cy="359600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1635" tIns="40817" rIns="81635" bIns="40817"/>
          <a:lstStyle/>
          <a:p>
            <a:pPr eaLnBrk="1" hangingPunct="1">
              <a:lnSpc>
                <a:spcPct val="200000"/>
              </a:lnSpc>
            </a:pPr>
            <a:r>
              <a:rPr lang="zh-CN" altLang="en-US" sz="1800" b="1" dirty="0">
                <a:solidFill>
                  <a:srgbClr val="404040"/>
                </a:solidFill>
                <a:latin typeface="微软雅黑" panose="020B0503020204020204" pitchFamily="34" charset="-122"/>
                <a:ea typeface="微软雅黑" panose="020B0503020204020204" pitchFamily="34" charset="-122"/>
              </a:rPr>
              <a:t>       </a:t>
            </a:r>
            <a:r>
              <a:rPr lang="zh-CN" altLang="en-US" sz="2000" b="1" dirty="0">
                <a:solidFill>
                  <a:srgbClr val="404040"/>
                </a:solidFill>
                <a:latin typeface="微软雅黑" panose="020B0503020204020204" pitchFamily="34" charset="-122"/>
                <a:ea typeface="微软雅黑" panose="020B0503020204020204" pitchFamily="34" charset="-122"/>
              </a:rPr>
              <a:t>大家好。我是青海工程监理咨询有限公司张荣涛，非常感谢住建厅建筑节能与科技处给我这次和大家交流</a:t>
            </a:r>
            <a:r>
              <a:rPr lang="en-US" altLang="zh-CN" sz="2000" b="1" dirty="0">
                <a:solidFill>
                  <a:srgbClr val="404040"/>
                </a:solidFill>
                <a:latin typeface="微软雅黑" panose="020B0503020204020204" pitchFamily="34" charset="-122"/>
                <a:ea typeface="微软雅黑" panose="020B0503020204020204" pitchFamily="34" charset="-122"/>
              </a:rPr>
              <a:t>《</a:t>
            </a:r>
            <a:r>
              <a:rPr lang="zh-CN" altLang="en-US" sz="2000" b="1" dirty="0">
                <a:solidFill>
                  <a:srgbClr val="404040"/>
                </a:solidFill>
                <a:latin typeface="微软雅黑" panose="020B0503020204020204" pitchFamily="34" charset="-122"/>
                <a:ea typeface="微软雅黑" panose="020B0503020204020204" pitchFamily="34" charset="-122"/>
              </a:rPr>
              <a:t>青海省绿色建筑施工质量验收规范</a:t>
            </a:r>
            <a:r>
              <a:rPr lang="en-US" altLang="zh-CN" sz="2000" b="1" dirty="0">
                <a:solidFill>
                  <a:srgbClr val="404040"/>
                </a:solidFill>
                <a:latin typeface="微软雅黑" panose="020B0503020204020204" pitchFamily="34" charset="-122"/>
                <a:ea typeface="微软雅黑" panose="020B0503020204020204" pitchFamily="34" charset="-122"/>
              </a:rPr>
              <a:t>》</a:t>
            </a:r>
            <a:r>
              <a:rPr lang="en-US" altLang="zh-CN" sz="2400" dirty="0"/>
              <a:t>DB63/T1769-2019</a:t>
            </a:r>
            <a:r>
              <a:rPr lang="zh-CN" altLang="en-US" sz="2000" b="1" dirty="0">
                <a:solidFill>
                  <a:srgbClr val="404040"/>
                </a:solidFill>
                <a:latin typeface="微软雅黑" panose="020B0503020204020204" pitchFamily="34" charset="-122"/>
                <a:ea typeface="微软雅黑" panose="020B0503020204020204" pitchFamily="34" charset="-122"/>
              </a:rPr>
              <a:t>的机会，下面我结合最近住建厅开展的绿色建筑与建筑节能执法检查海南州的检查情况，和大家共同了解学习</a:t>
            </a:r>
            <a:r>
              <a:rPr lang="en-US" altLang="zh-CN" sz="2000" b="1" dirty="0">
                <a:solidFill>
                  <a:srgbClr val="404040"/>
                </a:solidFill>
                <a:latin typeface="微软雅黑" panose="020B0503020204020204" pitchFamily="34" charset="-122"/>
                <a:ea typeface="微软雅黑" panose="020B0503020204020204" pitchFamily="34" charset="-122"/>
                <a:sym typeface="+mn-ea"/>
              </a:rPr>
              <a:t>《</a:t>
            </a:r>
            <a:r>
              <a:rPr lang="zh-CN" altLang="en-US" sz="2000" b="1" dirty="0">
                <a:solidFill>
                  <a:srgbClr val="404040"/>
                </a:solidFill>
                <a:latin typeface="微软雅黑" panose="020B0503020204020204" pitchFamily="34" charset="-122"/>
                <a:ea typeface="微软雅黑" panose="020B0503020204020204" pitchFamily="34" charset="-122"/>
                <a:sym typeface="+mn-ea"/>
              </a:rPr>
              <a:t>青海省绿色建筑施工质量验收规范</a:t>
            </a:r>
            <a:r>
              <a:rPr lang="en-US" altLang="zh-CN" sz="2000" b="1" dirty="0">
                <a:solidFill>
                  <a:srgbClr val="404040"/>
                </a:solidFill>
                <a:latin typeface="微软雅黑" panose="020B0503020204020204" pitchFamily="34" charset="-122"/>
                <a:ea typeface="微软雅黑" panose="020B0503020204020204" pitchFamily="34" charset="-122"/>
                <a:sym typeface="+mn-ea"/>
              </a:rPr>
              <a:t>》</a:t>
            </a:r>
            <a:r>
              <a:rPr lang="zh-CN" altLang="en-US" sz="2000" b="1" dirty="0">
                <a:solidFill>
                  <a:srgbClr val="404040"/>
                </a:solidFill>
                <a:latin typeface="微软雅黑" panose="020B0503020204020204" pitchFamily="34" charset="-122"/>
                <a:ea typeface="微软雅黑" panose="020B0503020204020204" pitchFamily="34" charset="-122"/>
                <a:sym typeface="+mn-ea"/>
              </a:rPr>
              <a:t>相关内容</a:t>
            </a:r>
            <a:r>
              <a:rPr lang="zh-CN" altLang="en-US" sz="2000" b="1" dirty="0">
                <a:solidFill>
                  <a:srgbClr val="404040"/>
                </a:solidFill>
                <a:latin typeface="微软雅黑" panose="020B0503020204020204" pitchFamily="34" charset="-122"/>
                <a:ea typeface="微软雅黑" panose="020B0503020204020204" pitchFamily="34" charset="-122"/>
              </a:rPr>
              <a:t>。</a:t>
            </a:r>
            <a:endParaRPr lang="zh-CN" altLang="en-US" sz="2000" b="1"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transition spd="slow">
    <p:pull dir="l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927854"/>
            <a:ext cx="8424702" cy="1476375"/>
          </a:xfrm>
          <a:prstGeom prst="rect">
            <a:avLst/>
          </a:prstGeom>
        </p:spPr>
        <p:txBody>
          <a:bodyPr wrap="square">
            <a:spAutoFit/>
          </a:bodyPr>
          <a:lstStyle/>
          <a:p>
            <a:pPr marL="0" indent="0">
              <a:lnSpc>
                <a:spcPct val="125000"/>
              </a:lnSpc>
              <a:buFontTx/>
              <a:buNone/>
            </a:pPr>
            <a:r>
              <a:rPr lang="zh-CN" altLang="en-US" sz="2400" b="1" noProof="1">
                <a:solidFill>
                  <a:srgbClr val="FF0000"/>
                </a:solidFill>
                <a:sym typeface="+mn-ea"/>
              </a:rPr>
              <a:t>      第</a:t>
            </a:r>
            <a:r>
              <a:rPr lang="en-US" altLang="zh-CN" sz="2400" b="1" noProof="1">
                <a:solidFill>
                  <a:srgbClr val="FF0000"/>
                </a:solidFill>
                <a:sym typeface="+mn-ea"/>
              </a:rPr>
              <a:t>1</a:t>
            </a:r>
            <a:r>
              <a:rPr lang="zh-CN" altLang="en-US" sz="2400" b="1" noProof="1">
                <a:solidFill>
                  <a:srgbClr val="FF0000"/>
                </a:solidFill>
                <a:sym typeface="+mn-ea"/>
              </a:rPr>
              <a:t>章 ：总则</a:t>
            </a:r>
            <a:endParaRPr lang="zh-CN" altLang="en-US" sz="2400" b="1" noProof="1">
              <a:solidFill>
                <a:srgbClr val="FF0000"/>
              </a:solidFill>
            </a:endParaRPr>
          </a:p>
          <a:p>
            <a:pPr marL="0" indent="0">
              <a:lnSpc>
                <a:spcPct val="125000"/>
              </a:lnSpc>
              <a:buFontTx/>
              <a:buNone/>
            </a:pPr>
            <a:r>
              <a:rPr lang="zh-CN" altLang="en-US" sz="2400" b="1" noProof="1">
                <a:sym typeface="+mn-ea"/>
              </a:rPr>
              <a:t>      编写意图：</a:t>
            </a:r>
            <a:r>
              <a:rPr lang="zh-CN" altLang="en-US" sz="2400" noProof="1">
                <a:sym typeface="+mn-ea"/>
              </a:rPr>
              <a:t>阐述本规范编制的背景、目的及使用范围</a:t>
            </a:r>
            <a:endParaRPr lang="zh-CN" altLang="en-US" sz="2400" noProof="1"/>
          </a:p>
          <a:p>
            <a:pPr marL="0" indent="0">
              <a:lnSpc>
                <a:spcPct val="125000"/>
              </a:lnSpc>
              <a:buFontTx/>
              <a:buNone/>
            </a:pPr>
            <a:r>
              <a:rPr lang="zh-CN" altLang="en-US" sz="2400" b="1" noProof="1">
                <a:sym typeface="+mn-ea"/>
              </a:rPr>
              <a:t>      主要内容：</a:t>
            </a:r>
            <a:r>
              <a:rPr lang="zh-CN" altLang="en-US" sz="2400" noProof="1">
                <a:sym typeface="+mn-ea"/>
              </a:rPr>
              <a:t>共含六条内容</a:t>
            </a:r>
            <a:endParaRPr lang="zh-CN" altLang="en-US" sz="2400" b="1" noProof="1"/>
          </a:p>
        </p:txBody>
      </p:sp>
      <p:sp>
        <p:nvSpPr>
          <p:cNvPr id="5" name="矩形 5"/>
          <p:cNvSpPr>
            <a:spLocks noChangeArrowheads="1"/>
          </p:cNvSpPr>
          <p:nvPr/>
        </p:nvSpPr>
        <p:spPr bwMode="auto">
          <a:xfrm>
            <a:off x="121068" y="184150"/>
            <a:ext cx="2031325" cy="35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三、规范主要内容</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927854"/>
            <a:ext cx="8424702" cy="2306955"/>
          </a:xfrm>
          <a:prstGeom prst="rect">
            <a:avLst/>
          </a:prstGeom>
        </p:spPr>
        <p:txBody>
          <a:bodyPr wrap="square">
            <a:spAutoFit/>
          </a:bodyPr>
          <a:lstStyle/>
          <a:p>
            <a:pPr marL="0" indent="0">
              <a:lnSpc>
                <a:spcPct val="150000"/>
              </a:lnSpc>
              <a:buFontTx/>
              <a:buNone/>
            </a:pPr>
            <a:r>
              <a:rPr lang="en-US" altLang="zh-CN" sz="2400" dirty="0">
                <a:solidFill>
                  <a:srgbClr val="FF0000"/>
                </a:solidFill>
                <a:latin typeface="宋体" panose="02010600030101010101" pitchFamily="2" charset="-122"/>
                <a:sym typeface="宋体" panose="02010600030101010101" pitchFamily="2" charset="-122"/>
              </a:rPr>
              <a:t>  </a:t>
            </a:r>
            <a:r>
              <a:rPr lang="en-US" altLang="zh-CN" sz="2400" b="1" noProof="1">
                <a:solidFill>
                  <a:srgbClr val="FF0000"/>
                </a:solidFill>
                <a:sym typeface="+mn-ea"/>
              </a:rPr>
              <a:t> </a:t>
            </a:r>
            <a:r>
              <a:rPr lang="zh-CN" altLang="en-US" sz="2400" b="1" noProof="1">
                <a:solidFill>
                  <a:srgbClr val="FF0000"/>
                </a:solidFill>
                <a:sym typeface="+mn-ea"/>
              </a:rPr>
              <a:t>第</a:t>
            </a:r>
            <a:r>
              <a:rPr lang="en-US" altLang="zh-CN" sz="2400" b="1" noProof="1">
                <a:solidFill>
                  <a:srgbClr val="FF0000"/>
                </a:solidFill>
                <a:sym typeface="+mn-ea"/>
              </a:rPr>
              <a:t>2</a:t>
            </a:r>
            <a:r>
              <a:rPr lang="zh-CN" altLang="en-US" sz="2400" b="1" noProof="1">
                <a:solidFill>
                  <a:srgbClr val="FF0000"/>
                </a:solidFill>
                <a:sym typeface="+mn-ea"/>
              </a:rPr>
              <a:t>章 ：术语</a:t>
            </a:r>
            <a:endParaRPr lang="zh-CN" altLang="en-US" sz="2400" b="1" noProof="1">
              <a:solidFill>
                <a:srgbClr val="FF0000"/>
              </a:solidFill>
            </a:endParaRPr>
          </a:p>
          <a:p>
            <a:pPr marL="0" indent="0">
              <a:lnSpc>
                <a:spcPct val="150000"/>
              </a:lnSpc>
              <a:buFontTx/>
              <a:buNone/>
            </a:pPr>
            <a:r>
              <a:rPr lang="zh-CN" altLang="en-US" sz="2400" b="1" noProof="1">
                <a:sym typeface="+mn-ea"/>
              </a:rPr>
              <a:t>     编写意图：针对本规范内专业术语进行简要说明</a:t>
            </a:r>
            <a:endParaRPr lang="zh-CN" altLang="en-US" sz="2400" b="1" noProof="1">
              <a:sym typeface="+mn-ea"/>
            </a:endParaRPr>
          </a:p>
          <a:p>
            <a:pPr marL="0" indent="0">
              <a:lnSpc>
                <a:spcPct val="150000"/>
              </a:lnSpc>
              <a:buFontTx/>
              <a:buNone/>
            </a:pPr>
            <a:r>
              <a:rPr lang="zh-CN" altLang="en-US" sz="2400" b="1" noProof="1">
                <a:sym typeface="+mn-ea"/>
              </a:rPr>
              <a:t>     编写思路：收集规范需要说明的术语，并进行解释说明。</a:t>
            </a:r>
            <a:endParaRPr lang="zh-CN" altLang="en-US" sz="2400" b="1" noProof="1"/>
          </a:p>
          <a:p>
            <a:pPr marL="0" indent="0">
              <a:lnSpc>
                <a:spcPct val="150000"/>
              </a:lnSpc>
              <a:buFontTx/>
              <a:buNone/>
            </a:pPr>
            <a:r>
              <a:rPr lang="zh-CN" altLang="en-US" sz="2400" b="1" noProof="1">
                <a:sym typeface="+mn-ea"/>
              </a:rPr>
              <a:t>    主要内容：收集</a:t>
            </a:r>
            <a:r>
              <a:rPr lang="en-US" altLang="zh-CN" sz="2400" b="1" noProof="1">
                <a:sym typeface="+mn-ea"/>
              </a:rPr>
              <a:t>9</a:t>
            </a:r>
            <a:r>
              <a:rPr lang="zh-CN" altLang="en-US" sz="2400" b="1" noProof="1">
                <a:sym typeface="+mn-ea"/>
              </a:rPr>
              <a:t>条专业术语进行解释说明。</a:t>
            </a:r>
            <a:endParaRPr lang="en-US" altLang="zh-CN" sz="2400" b="1" noProof="1">
              <a:latin typeface="宋体" panose="02010600030101010101" pitchFamily="2" charset="-122"/>
            </a:endParaRPr>
          </a:p>
        </p:txBody>
      </p:sp>
      <p:sp>
        <p:nvSpPr>
          <p:cNvPr id="5" name="矩形 5"/>
          <p:cNvSpPr>
            <a:spLocks noChangeArrowheads="1"/>
          </p:cNvSpPr>
          <p:nvPr/>
        </p:nvSpPr>
        <p:spPr bwMode="auto">
          <a:xfrm>
            <a:off x="121068" y="184150"/>
            <a:ext cx="2031325" cy="35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三、规范主要内容</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927854"/>
            <a:ext cx="8424702" cy="3898568"/>
          </a:xfrm>
          <a:prstGeom prst="rect">
            <a:avLst/>
          </a:prstGeom>
        </p:spPr>
        <p:txBody>
          <a:bodyPr wrap="square">
            <a:spAutoFit/>
          </a:bodyPr>
          <a:lstStyle/>
          <a:p>
            <a:pPr marL="0" indent="0">
              <a:lnSpc>
                <a:spcPct val="150000"/>
              </a:lnSpc>
              <a:buFontTx/>
              <a:buNone/>
            </a:pPr>
            <a:r>
              <a:rPr lang="zh-CN" altLang="en-US" sz="2400" b="1" dirty="0">
                <a:solidFill>
                  <a:srgbClr val="FF0000"/>
                </a:solidFill>
              </a:rPr>
              <a:t>      第</a:t>
            </a:r>
            <a:r>
              <a:rPr lang="en-US" altLang="zh-CN" sz="2400" b="1" dirty="0">
                <a:solidFill>
                  <a:srgbClr val="FF0000"/>
                </a:solidFill>
              </a:rPr>
              <a:t>3</a:t>
            </a:r>
            <a:r>
              <a:rPr lang="zh-CN" altLang="en-US" sz="2400" b="1" dirty="0">
                <a:solidFill>
                  <a:srgbClr val="FF0000"/>
                </a:solidFill>
              </a:rPr>
              <a:t>章 ：基本规定</a:t>
            </a:r>
            <a:endParaRPr lang="zh-CN" altLang="en-US" sz="2400" b="1" dirty="0">
              <a:solidFill>
                <a:srgbClr val="FF0000"/>
              </a:solidFill>
            </a:endParaRPr>
          </a:p>
          <a:p>
            <a:pPr marL="0" indent="0">
              <a:lnSpc>
                <a:spcPct val="150000"/>
              </a:lnSpc>
              <a:buFontTx/>
              <a:buNone/>
            </a:pPr>
            <a:r>
              <a:rPr lang="zh-CN" altLang="en-US" sz="2400" b="1" dirty="0"/>
              <a:t>      编写意图：对绿色建筑及绿色建筑验收标准，验收程序做基本的概述。</a:t>
            </a:r>
            <a:endParaRPr lang="zh-CN" altLang="en-US" sz="2400" b="1" dirty="0"/>
          </a:p>
          <a:p>
            <a:pPr marL="0" indent="0">
              <a:lnSpc>
                <a:spcPct val="150000"/>
              </a:lnSpc>
              <a:buFontTx/>
              <a:buNone/>
            </a:pPr>
            <a:r>
              <a:rPr lang="zh-CN" altLang="en-US" sz="2400" b="1" dirty="0"/>
              <a:t>      主要内容：本章从绿色建筑设计变更、新材料应用、材料进场检验、绿色建筑分部、子分部及分项工程划分、验收程序进行规范。</a:t>
            </a:r>
            <a:endParaRPr lang="zh-CN" altLang="en-US" sz="2400" b="1" dirty="0"/>
          </a:p>
          <a:p>
            <a:pPr marL="0" indent="0">
              <a:lnSpc>
                <a:spcPct val="150000"/>
              </a:lnSpc>
              <a:buFontTx/>
              <a:buNone/>
            </a:pPr>
            <a:r>
              <a:rPr lang="zh-CN" altLang="en-US" sz="2400" b="1" dirty="0"/>
              <a:t>      本章共一节</a:t>
            </a:r>
            <a:r>
              <a:rPr lang="en-US" altLang="zh-CN" sz="2400" b="1" dirty="0"/>
              <a:t>15</a:t>
            </a:r>
            <a:r>
              <a:rPr lang="zh-CN" altLang="en-US" sz="2400" b="1" dirty="0"/>
              <a:t>条内容。</a:t>
            </a:r>
            <a:endParaRPr lang="en-US" altLang="zh-CN" sz="2400" b="1" noProof="1">
              <a:latin typeface="宋体" panose="02010600030101010101" pitchFamily="2" charset="-122"/>
            </a:endParaRPr>
          </a:p>
        </p:txBody>
      </p:sp>
      <p:sp>
        <p:nvSpPr>
          <p:cNvPr id="5" name="矩形 5"/>
          <p:cNvSpPr>
            <a:spLocks noChangeArrowheads="1"/>
          </p:cNvSpPr>
          <p:nvPr/>
        </p:nvSpPr>
        <p:spPr bwMode="auto">
          <a:xfrm>
            <a:off x="121068" y="184150"/>
            <a:ext cx="2031325" cy="35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三、规范主要内容</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927854"/>
            <a:ext cx="8424702" cy="3736985"/>
          </a:xfrm>
          <a:prstGeom prst="rect">
            <a:avLst/>
          </a:prstGeom>
        </p:spPr>
        <p:txBody>
          <a:bodyPr wrap="square">
            <a:spAutoFit/>
          </a:bodyPr>
          <a:lstStyle/>
          <a:p>
            <a:pPr marL="0" indent="0">
              <a:lnSpc>
                <a:spcPct val="125000"/>
              </a:lnSpc>
              <a:buFontTx/>
              <a:buNone/>
            </a:pPr>
            <a:r>
              <a:rPr lang="zh-CN" altLang="en-US" sz="2400" b="1" dirty="0">
                <a:solidFill>
                  <a:srgbClr val="FF0000"/>
                </a:solidFill>
              </a:rPr>
              <a:t>     第</a:t>
            </a:r>
            <a:r>
              <a:rPr lang="en-US" altLang="zh-CN" sz="2400" b="1" dirty="0">
                <a:solidFill>
                  <a:srgbClr val="FF0000"/>
                </a:solidFill>
              </a:rPr>
              <a:t>4</a:t>
            </a:r>
            <a:r>
              <a:rPr lang="zh-CN" altLang="en-US" sz="2400" b="1" dirty="0">
                <a:solidFill>
                  <a:srgbClr val="FF0000"/>
                </a:solidFill>
              </a:rPr>
              <a:t>章 ：墙体工程</a:t>
            </a:r>
            <a:endParaRPr lang="zh-CN" altLang="en-US" sz="2400" b="1" dirty="0">
              <a:solidFill>
                <a:srgbClr val="FF0000"/>
              </a:solidFill>
            </a:endParaRPr>
          </a:p>
          <a:p>
            <a:pPr marL="0" indent="0">
              <a:lnSpc>
                <a:spcPct val="125000"/>
              </a:lnSpc>
              <a:buFontTx/>
              <a:buNone/>
            </a:pPr>
            <a:r>
              <a:rPr lang="zh-CN" altLang="en-US" sz="2400" b="1" dirty="0"/>
              <a:t>     编写意图：针对墙体采用板材、浆料、块材及预制复合墙板等墙体保温材料或构件的建筑墙体节能工程施工质量如何验收，制定的方法及标准。</a:t>
            </a:r>
            <a:endParaRPr lang="zh-CN" altLang="en-US" sz="2400" b="1" dirty="0"/>
          </a:p>
          <a:p>
            <a:pPr marL="0" indent="0">
              <a:lnSpc>
                <a:spcPct val="125000"/>
              </a:lnSpc>
              <a:buFontTx/>
              <a:buNone/>
            </a:pPr>
            <a:r>
              <a:rPr lang="zh-CN" altLang="en-US" sz="2400" b="1" dirty="0"/>
              <a:t>     编写思路：收集工程设计中墙体工程所涉及的保温材料及构件，制定相应的验收方法。</a:t>
            </a:r>
            <a:endParaRPr lang="zh-CN" altLang="en-US" sz="2400" b="1" dirty="0"/>
          </a:p>
          <a:p>
            <a:pPr marL="0" indent="0">
              <a:lnSpc>
                <a:spcPct val="125000"/>
              </a:lnSpc>
              <a:buFontTx/>
              <a:buNone/>
            </a:pPr>
            <a:r>
              <a:rPr lang="zh-CN" altLang="en-US" sz="2400" b="1" dirty="0"/>
              <a:t>      主要内容：本章共含三节</a:t>
            </a:r>
            <a:r>
              <a:rPr lang="en-US" altLang="zh-CN" sz="2400" b="1" dirty="0"/>
              <a:t>22</a:t>
            </a:r>
            <a:r>
              <a:rPr lang="zh-CN" altLang="en-US" sz="2400" b="1" dirty="0"/>
              <a:t>条内容，其中一般规定</a:t>
            </a:r>
            <a:r>
              <a:rPr lang="en-US" altLang="zh-CN" sz="2400" b="1" dirty="0"/>
              <a:t>5</a:t>
            </a:r>
            <a:r>
              <a:rPr lang="zh-CN" altLang="en-US" sz="2400" b="1" dirty="0"/>
              <a:t>条、主控项目</a:t>
            </a:r>
            <a:r>
              <a:rPr lang="en-US" altLang="zh-CN" sz="2400" b="1" dirty="0"/>
              <a:t>10</a:t>
            </a:r>
            <a:r>
              <a:rPr lang="zh-CN" altLang="en-US" sz="2400" b="1" dirty="0"/>
              <a:t>条，一般项目</a:t>
            </a:r>
            <a:r>
              <a:rPr lang="en-US" altLang="zh-CN" sz="2400" b="1" dirty="0"/>
              <a:t>7</a:t>
            </a:r>
            <a:r>
              <a:rPr lang="zh-CN" altLang="en-US" sz="2400" b="1" dirty="0"/>
              <a:t>条；</a:t>
            </a:r>
            <a:endParaRPr lang="zh-CN" altLang="en-US" sz="2400" b="1" dirty="0"/>
          </a:p>
        </p:txBody>
      </p:sp>
      <p:sp>
        <p:nvSpPr>
          <p:cNvPr id="5" name="矩形 5"/>
          <p:cNvSpPr>
            <a:spLocks noChangeArrowheads="1"/>
          </p:cNvSpPr>
          <p:nvPr/>
        </p:nvSpPr>
        <p:spPr bwMode="auto">
          <a:xfrm>
            <a:off x="121068" y="184150"/>
            <a:ext cx="2031325" cy="35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三、规范主要内容</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927854"/>
            <a:ext cx="8424702" cy="3736985"/>
          </a:xfrm>
          <a:prstGeom prst="rect">
            <a:avLst/>
          </a:prstGeom>
        </p:spPr>
        <p:txBody>
          <a:bodyPr wrap="square">
            <a:spAutoFit/>
          </a:bodyPr>
          <a:lstStyle/>
          <a:p>
            <a:pPr marL="0" indent="0">
              <a:lnSpc>
                <a:spcPct val="125000"/>
              </a:lnSpc>
              <a:buFontTx/>
              <a:buNone/>
            </a:pPr>
            <a:r>
              <a:rPr lang="zh-CN" altLang="en-US" sz="2400" b="1" dirty="0"/>
              <a:t>    </a:t>
            </a:r>
            <a:r>
              <a:rPr lang="zh-CN" altLang="en-US" sz="2400" b="1" dirty="0">
                <a:solidFill>
                  <a:srgbClr val="FF0000"/>
                </a:solidFill>
              </a:rPr>
              <a:t>  第</a:t>
            </a:r>
            <a:r>
              <a:rPr lang="en-US" altLang="zh-CN" sz="2400" b="1" dirty="0">
                <a:solidFill>
                  <a:srgbClr val="FF0000"/>
                </a:solidFill>
              </a:rPr>
              <a:t>5</a:t>
            </a:r>
            <a:r>
              <a:rPr lang="zh-CN" altLang="en-US" sz="2400" b="1" dirty="0">
                <a:solidFill>
                  <a:srgbClr val="FF0000"/>
                </a:solidFill>
              </a:rPr>
              <a:t>章 ：幕墙工程</a:t>
            </a:r>
            <a:endParaRPr lang="zh-CN" altLang="en-US" sz="2400" b="1" dirty="0">
              <a:solidFill>
                <a:srgbClr val="FF0000"/>
              </a:solidFill>
            </a:endParaRPr>
          </a:p>
          <a:p>
            <a:pPr marL="0" indent="0">
              <a:lnSpc>
                <a:spcPct val="125000"/>
              </a:lnSpc>
              <a:buFontTx/>
              <a:buNone/>
            </a:pPr>
            <a:r>
              <a:rPr lang="zh-CN" altLang="en-US" sz="2400" b="1" dirty="0"/>
              <a:t>      编写意图：针对透明或非透明的各类建筑幕墙的节能工程质量如何验收，制定的方法及标准。</a:t>
            </a:r>
            <a:endParaRPr lang="zh-CN" altLang="en-US" sz="2400" b="1" dirty="0"/>
          </a:p>
          <a:p>
            <a:pPr marL="0" indent="0">
              <a:lnSpc>
                <a:spcPct val="125000"/>
              </a:lnSpc>
              <a:buFontTx/>
              <a:buNone/>
            </a:pPr>
            <a:r>
              <a:rPr lang="zh-CN" altLang="en-US" sz="2400" b="1" dirty="0"/>
              <a:t>      编写思路：收集工程设计中幕墙工程所涉及的节能部分，制定相应的验收方法。</a:t>
            </a:r>
            <a:endParaRPr lang="zh-CN" altLang="en-US" sz="2400" b="1" dirty="0"/>
          </a:p>
          <a:p>
            <a:pPr marL="0" indent="0">
              <a:lnSpc>
                <a:spcPct val="125000"/>
              </a:lnSpc>
              <a:buFontTx/>
              <a:buNone/>
            </a:pPr>
            <a:r>
              <a:rPr lang="zh-CN" altLang="en-US" sz="2400" b="1" dirty="0"/>
              <a:t>      主要内容：本章共含三节</a:t>
            </a:r>
            <a:r>
              <a:rPr lang="en-US" altLang="zh-CN" sz="2400" b="1" dirty="0"/>
              <a:t>17</a:t>
            </a:r>
            <a:r>
              <a:rPr lang="zh-CN" altLang="en-US" sz="2400" b="1" dirty="0"/>
              <a:t>条内容，其中一般规定</a:t>
            </a:r>
            <a:r>
              <a:rPr lang="en-US" altLang="zh-CN" sz="2400" b="1" dirty="0"/>
              <a:t>8</a:t>
            </a:r>
            <a:r>
              <a:rPr lang="zh-CN" altLang="en-US" sz="2400" b="1" dirty="0"/>
              <a:t>条、主控项目</a:t>
            </a:r>
            <a:r>
              <a:rPr lang="en-US" altLang="zh-CN" sz="2400" b="1" dirty="0"/>
              <a:t>5</a:t>
            </a:r>
            <a:r>
              <a:rPr lang="zh-CN" altLang="en-US" sz="2400" b="1" dirty="0"/>
              <a:t>条，一般项目</a:t>
            </a:r>
            <a:r>
              <a:rPr lang="en-US" altLang="zh-CN" sz="2400" b="1" dirty="0"/>
              <a:t>4</a:t>
            </a:r>
            <a:r>
              <a:rPr lang="zh-CN" altLang="en-US" sz="2400" b="1" dirty="0"/>
              <a:t>条；</a:t>
            </a:r>
            <a:endParaRPr lang="zh-CN" altLang="en-US" sz="2400" b="1" dirty="0"/>
          </a:p>
          <a:p>
            <a:pPr marL="0" indent="0">
              <a:lnSpc>
                <a:spcPct val="125000"/>
              </a:lnSpc>
              <a:buFontTx/>
              <a:buNone/>
            </a:pPr>
            <a:r>
              <a:rPr lang="zh-CN" altLang="en-US" sz="2400" b="1" dirty="0"/>
              <a:t>       </a:t>
            </a:r>
            <a:endParaRPr lang="en-US" altLang="zh-CN" sz="2400" b="1" noProof="1">
              <a:latin typeface="宋体" panose="02010600030101010101" pitchFamily="2" charset="-122"/>
            </a:endParaRPr>
          </a:p>
        </p:txBody>
      </p:sp>
      <p:sp>
        <p:nvSpPr>
          <p:cNvPr id="5" name="矩形 5"/>
          <p:cNvSpPr>
            <a:spLocks noChangeArrowheads="1"/>
          </p:cNvSpPr>
          <p:nvPr/>
        </p:nvSpPr>
        <p:spPr bwMode="auto">
          <a:xfrm>
            <a:off x="121068" y="184150"/>
            <a:ext cx="2031325" cy="35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三、规范主要内容</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927854"/>
            <a:ext cx="8424702" cy="4154984"/>
          </a:xfrm>
          <a:prstGeom prst="rect">
            <a:avLst/>
          </a:prstGeom>
        </p:spPr>
        <p:txBody>
          <a:bodyPr wrap="square">
            <a:spAutoFit/>
          </a:bodyPr>
          <a:lstStyle/>
          <a:p>
            <a:pPr marL="0" indent="0">
              <a:buFontTx/>
              <a:buNone/>
            </a:pPr>
            <a:r>
              <a:rPr lang="zh-CN" altLang="en-US" sz="2400" b="1" dirty="0"/>
              <a:t>      </a:t>
            </a:r>
            <a:r>
              <a:rPr lang="zh-CN" altLang="en-US" sz="2400" b="1" dirty="0">
                <a:solidFill>
                  <a:srgbClr val="FF0000"/>
                </a:solidFill>
              </a:rPr>
              <a:t>第</a:t>
            </a:r>
            <a:r>
              <a:rPr lang="en-US" altLang="zh-CN" sz="2400" b="1" dirty="0">
                <a:solidFill>
                  <a:srgbClr val="FF0000"/>
                </a:solidFill>
              </a:rPr>
              <a:t>6</a:t>
            </a:r>
            <a:r>
              <a:rPr lang="zh-CN" altLang="en-US" sz="2400" b="1" dirty="0">
                <a:solidFill>
                  <a:srgbClr val="FF0000"/>
                </a:solidFill>
              </a:rPr>
              <a:t>章 ：门窗工程</a:t>
            </a:r>
            <a:endParaRPr lang="zh-CN" altLang="en-US" sz="2400" b="1" dirty="0">
              <a:solidFill>
                <a:srgbClr val="FF0000"/>
              </a:solidFill>
            </a:endParaRPr>
          </a:p>
          <a:p>
            <a:pPr marL="0" indent="0">
              <a:buFontTx/>
              <a:buNone/>
            </a:pPr>
            <a:r>
              <a:rPr lang="zh-CN" altLang="en-US" sz="2400" b="1" dirty="0"/>
              <a:t>      编写意图：针对建筑外门窗节能工程的质量如何验收，制定的方法及标准。</a:t>
            </a:r>
            <a:endParaRPr lang="zh-CN" altLang="en-US" sz="2400" b="1" dirty="0"/>
          </a:p>
          <a:p>
            <a:pPr marL="0" indent="0">
              <a:buFontTx/>
              <a:buNone/>
            </a:pPr>
            <a:r>
              <a:rPr lang="zh-CN" altLang="en-US" sz="2400" b="1" dirty="0"/>
              <a:t>      编写思路：</a:t>
            </a:r>
            <a:r>
              <a:rPr lang="zh-CN" altLang="en-US" sz="2400" b="1" dirty="0">
                <a:sym typeface="宋体" panose="02010600030101010101" pitchFamily="2" charset="-122"/>
              </a:rPr>
              <a:t>收集工程设计中门窗工程所涉及的节能部分，制定相应的验收方法。</a:t>
            </a:r>
            <a:endParaRPr lang="zh-CN" altLang="en-US" sz="2400" b="1" dirty="0"/>
          </a:p>
          <a:p>
            <a:pPr marL="0" indent="0">
              <a:buFontTx/>
              <a:buNone/>
            </a:pPr>
            <a:r>
              <a:rPr lang="zh-CN" altLang="en-US" sz="2400" b="1" dirty="0"/>
              <a:t>      主要内容：包括金属门窗、塑料门窗、木质门窗、各种复合门窗、特种门窗、天窗、外遮阳一体化标准窗以及门窗玻璃安装等节能工程。</a:t>
            </a:r>
            <a:endParaRPr lang="zh-CN" altLang="en-US" sz="2400" b="1" dirty="0"/>
          </a:p>
          <a:p>
            <a:pPr marL="0" indent="0">
              <a:buFontTx/>
              <a:buNone/>
            </a:pPr>
            <a:r>
              <a:rPr lang="zh-CN" altLang="en-US" sz="2400" b="1" dirty="0"/>
              <a:t>      </a:t>
            </a:r>
            <a:r>
              <a:rPr lang="zh-CN" altLang="en-US" sz="2400" b="1" dirty="0">
                <a:sym typeface="宋体" panose="02010600030101010101" pitchFamily="2" charset="-122"/>
              </a:rPr>
              <a:t>本章共含三节13条内容，其中一般规定6条、主控项目4条，一般项目3条；</a:t>
            </a:r>
            <a:endParaRPr lang="zh-CN" altLang="en-US" sz="2400" b="1" dirty="0"/>
          </a:p>
          <a:p>
            <a:pPr marL="0" indent="0">
              <a:buFontTx/>
              <a:buNone/>
            </a:pPr>
            <a:r>
              <a:rPr lang="zh-CN" altLang="en-US" sz="2400" b="1" dirty="0">
                <a:sym typeface="宋体" panose="02010600030101010101" pitchFamily="2" charset="-122"/>
              </a:rPr>
              <a:t>      </a:t>
            </a:r>
            <a:endParaRPr lang="en-US" altLang="zh-CN" sz="2400" b="1" noProof="1">
              <a:latin typeface="宋体" panose="02010600030101010101" pitchFamily="2" charset="-122"/>
            </a:endParaRPr>
          </a:p>
        </p:txBody>
      </p:sp>
      <p:sp>
        <p:nvSpPr>
          <p:cNvPr id="5" name="矩形 5"/>
          <p:cNvSpPr>
            <a:spLocks noChangeArrowheads="1"/>
          </p:cNvSpPr>
          <p:nvPr/>
        </p:nvSpPr>
        <p:spPr bwMode="auto">
          <a:xfrm>
            <a:off x="121068" y="184150"/>
            <a:ext cx="2031325" cy="35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三、规范主要内容</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927854"/>
            <a:ext cx="8424702" cy="3785652"/>
          </a:xfrm>
          <a:prstGeom prst="rect">
            <a:avLst/>
          </a:prstGeom>
        </p:spPr>
        <p:txBody>
          <a:bodyPr wrap="square">
            <a:spAutoFit/>
          </a:bodyPr>
          <a:lstStyle/>
          <a:p>
            <a:r>
              <a:rPr lang="zh-CN" altLang="en-US" sz="2400" b="1" dirty="0">
                <a:solidFill>
                  <a:srgbClr val="FF0000"/>
                </a:solidFill>
              </a:rPr>
              <a:t>     第</a:t>
            </a:r>
            <a:r>
              <a:rPr lang="en-US" altLang="zh-CN" sz="2400" b="1" dirty="0">
                <a:solidFill>
                  <a:srgbClr val="FF0000"/>
                </a:solidFill>
              </a:rPr>
              <a:t>7</a:t>
            </a:r>
            <a:r>
              <a:rPr lang="zh-CN" altLang="en-US" sz="2400" b="1" dirty="0">
                <a:solidFill>
                  <a:srgbClr val="FF0000"/>
                </a:solidFill>
              </a:rPr>
              <a:t>章 ：屋面工程</a:t>
            </a:r>
            <a:endParaRPr lang="zh-CN" altLang="en-US" sz="2400" b="1" dirty="0">
              <a:solidFill>
                <a:srgbClr val="FF0000"/>
              </a:solidFill>
            </a:endParaRPr>
          </a:p>
          <a:p>
            <a:r>
              <a:rPr lang="zh-CN" altLang="en-US" sz="2400" b="1" dirty="0"/>
              <a:t>     编写意图：针对建筑屋面节能工程施工质量如何验收，制定的方法及标准。</a:t>
            </a:r>
            <a:endParaRPr lang="zh-CN" altLang="en-US" sz="2400" b="1" dirty="0"/>
          </a:p>
          <a:p>
            <a:r>
              <a:rPr lang="zh-CN" altLang="en-US" sz="2400" b="1" dirty="0"/>
              <a:t>      编写思路：</a:t>
            </a:r>
            <a:r>
              <a:rPr lang="zh-CN" altLang="en-US" sz="2400" b="1" dirty="0">
                <a:sym typeface="宋体" panose="02010600030101010101" pitchFamily="2" charset="-122"/>
              </a:rPr>
              <a:t>收集工程设计中屋面工程所涉及的节能部分，制定相应的验收方法。</a:t>
            </a:r>
            <a:endParaRPr lang="zh-CN" altLang="en-US" sz="2400" b="1" dirty="0"/>
          </a:p>
          <a:p>
            <a:r>
              <a:rPr lang="zh-CN" altLang="en-US" sz="2400" b="1" dirty="0"/>
              <a:t>      主要内容：包括采用松散保温材料、现浇保温材料、喷涂保温材料、板材、块材等保温隔热材料的屋面节能工程。</a:t>
            </a:r>
            <a:endParaRPr lang="zh-CN" altLang="en-US" sz="2400" b="1" dirty="0"/>
          </a:p>
          <a:p>
            <a:r>
              <a:rPr lang="zh-CN" altLang="en-US" sz="2400" b="1" dirty="0"/>
              <a:t>     </a:t>
            </a:r>
            <a:r>
              <a:rPr lang="zh-CN" altLang="en-US" sz="2400" b="1" dirty="0">
                <a:sym typeface="宋体" panose="02010600030101010101" pitchFamily="2" charset="-122"/>
              </a:rPr>
              <a:t> 本章共含三节1</a:t>
            </a:r>
            <a:r>
              <a:rPr lang="en-US" altLang="zh-CN" sz="2400" b="1" dirty="0">
                <a:sym typeface="宋体" panose="02010600030101010101" pitchFamily="2" charset="-122"/>
              </a:rPr>
              <a:t>2</a:t>
            </a:r>
            <a:r>
              <a:rPr lang="zh-CN" altLang="en-US" sz="2400" b="1" dirty="0">
                <a:sym typeface="宋体" panose="02010600030101010101" pitchFamily="2" charset="-122"/>
              </a:rPr>
              <a:t>条内容，其中一般规定</a:t>
            </a:r>
            <a:r>
              <a:rPr lang="en-US" altLang="zh-CN" sz="2400" b="1" dirty="0">
                <a:sym typeface="宋体" panose="02010600030101010101" pitchFamily="2" charset="-122"/>
              </a:rPr>
              <a:t>5</a:t>
            </a:r>
            <a:r>
              <a:rPr lang="zh-CN" altLang="en-US" sz="2400" b="1" dirty="0">
                <a:sym typeface="宋体" panose="02010600030101010101" pitchFamily="2" charset="-122"/>
              </a:rPr>
              <a:t>条、主控项目4条，一般项目3条；</a:t>
            </a:r>
            <a:endParaRPr lang="zh-CN" altLang="en-US" sz="2400" b="1" dirty="0"/>
          </a:p>
          <a:p>
            <a:r>
              <a:rPr lang="zh-CN" altLang="en-US" sz="2400" b="1" dirty="0">
                <a:sym typeface="宋体" panose="02010600030101010101" pitchFamily="2" charset="-122"/>
              </a:rPr>
              <a:t>       </a:t>
            </a:r>
            <a:endParaRPr lang="en-US" altLang="zh-CN" sz="2400" b="1" noProof="1">
              <a:latin typeface="宋体" panose="02010600030101010101" pitchFamily="2" charset="-122"/>
            </a:endParaRPr>
          </a:p>
        </p:txBody>
      </p:sp>
      <p:sp>
        <p:nvSpPr>
          <p:cNvPr id="5" name="矩形 5"/>
          <p:cNvSpPr>
            <a:spLocks noChangeArrowheads="1"/>
          </p:cNvSpPr>
          <p:nvPr/>
        </p:nvSpPr>
        <p:spPr bwMode="auto">
          <a:xfrm>
            <a:off x="121068" y="184150"/>
            <a:ext cx="2031325" cy="35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三、规范主要内容</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927854"/>
            <a:ext cx="8424702" cy="3329758"/>
          </a:xfrm>
          <a:prstGeom prst="rect">
            <a:avLst/>
          </a:prstGeom>
        </p:spPr>
        <p:txBody>
          <a:bodyPr wrap="square">
            <a:spAutoFit/>
          </a:bodyPr>
          <a:lstStyle/>
          <a:p>
            <a:pPr marL="0" indent="0">
              <a:lnSpc>
                <a:spcPct val="150000"/>
              </a:lnSpc>
              <a:buFontTx/>
              <a:buNone/>
            </a:pPr>
            <a:r>
              <a:rPr lang="zh-CN" altLang="en-US" sz="2400" b="1" dirty="0">
                <a:solidFill>
                  <a:srgbClr val="FF0000"/>
                </a:solidFill>
              </a:rPr>
              <a:t>    第</a:t>
            </a:r>
            <a:r>
              <a:rPr lang="en-US" altLang="zh-CN" sz="2400" b="1" dirty="0">
                <a:solidFill>
                  <a:srgbClr val="FF0000"/>
                </a:solidFill>
              </a:rPr>
              <a:t>8</a:t>
            </a:r>
            <a:r>
              <a:rPr lang="zh-CN" altLang="en-US" sz="2400" b="1" dirty="0">
                <a:solidFill>
                  <a:srgbClr val="FF0000"/>
                </a:solidFill>
              </a:rPr>
              <a:t>章 ：地面工程</a:t>
            </a:r>
            <a:endParaRPr lang="zh-CN" altLang="en-US" sz="2400" b="1" dirty="0">
              <a:solidFill>
                <a:srgbClr val="FF0000"/>
              </a:solidFill>
            </a:endParaRPr>
          </a:p>
          <a:p>
            <a:pPr marL="0" indent="0">
              <a:lnSpc>
                <a:spcPct val="150000"/>
              </a:lnSpc>
              <a:buFontTx/>
              <a:buNone/>
            </a:pPr>
            <a:r>
              <a:rPr lang="zh-CN" altLang="en-US" sz="2400" b="1" dirty="0"/>
              <a:t>    编写意图：针对建筑地面节能工程施工质量如何验收，制定的方法及标准。包括接触土壤的地面、分户（层间）楼板的地面、底面接触室外空气或毗邻不采暖或空调空间的地面</a:t>
            </a:r>
            <a:endParaRPr lang="zh-CN" altLang="en-US" sz="2400" b="1" dirty="0"/>
          </a:p>
          <a:p>
            <a:pPr marL="0" indent="0">
              <a:lnSpc>
                <a:spcPct val="150000"/>
              </a:lnSpc>
              <a:buFontTx/>
              <a:buNone/>
            </a:pPr>
            <a:r>
              <a:rPr lang="zh-CN" altLang="en-US" sz="2400" b="1" dirty="0"/>
              <a:t>     编写思路：</a:t>
            </a:r>
            <a:r>
              <a:rPr lang="zh-CN" altLang="en-US" sz="2400" b="1" dirty="0">
                <a:sym typeface="宋体" panose="02010600030101010101" pitchFamily="2" charset="-122"/>
              </a:rPr>
              <a:t>收集工程设计中地面工程所涉及的节能部分，制定相应的验收方法。</a:t>
            </a:r>
            <a:endParaRPr lang="en-US" altLang="zh-CN" sz="2400" b="1" noProof="1">
              <a:latin typeface="宋体" panose="02010600030101010101" pitchFamily="2" charset="-122"/>
            </a:endParaRPr>
          </a:p>
        </p:txBody>
      </p:sp>
      <p:sp>
        <p:nvSpPr>
          <p:cNvPr id="5" name="矩形 5"/>
          <p:cNvSpPr>
            <a:spLocks noChangeArrowheads="1"/>
          </p:cNvSpPr>
          <p:nvPr/>
        </p:nvSpPr>
        <p:spPr bwMode="auto">
          <a:xfrm>
            <a:off x="121068" y="184150"/>
            <a:ext cx="2031325" cy="35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三、规范主要内容</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927854"/>
            <a:ext cx="8424702" cy="2236574"/>
          </a:xfrm>
          <a:prstGeom prst="rect">
            <a:avLst/>
          </a:prstGeom>
        </p:spPr>
        <p:txBody>
          <a:bodyPr wrap="square">
            <a:spAutoFit/>
          </a:bodyPr>
          <a:lstStyle/>
          <a:p>
            <a:pPr marL="0" indent="0">
              <a:lnSpc>
                <a:spcPct val="150000"/>
              </a:lnSpc>
              <a:buFontTx/>
              <a:buNone/>
            </a:pPr>
            <a:r>
              <a:rPr lang="zh-CN" altLang="en-US" sz="2400" b="1" dirty="0"/>
              <a:t>    主要内容：包括接触土壤的地面、分户（层间）楼板的地面、底面接触室外空气或毗邻不采暖或空调空间的地面。</a:t>
            </a:r>
            <a:endParaRPr lang="zh-CN" altLang="en-US" sz="2400" b="1" dirty="0"/>
          </a:p>
          <a:p>
            <a:pPr marL="0" indent="0">
              <a:lnSpc>
                <a:spcPct val="150000"/>
              </a:lnSpc>
              <a:buFontTx/>
              <a:buNone/>
            </a:pPr>
            <a:r>
              <a:rPr lang="zh-CN" altLang="en-US" sz="2400" b="1" dirty="0"/>
              <a:t>    </a:t>
            </a:r>
            <a:r>
              <a:rPr lang="zh-CN" altLang="en-US" sz="2400" b="1" dirty="0">
                <a:sym typeface="宋体" panose="02010600030101010101" pitchFamily="2" charset="-122"/>
              </a:rPr>
              <a:t>本章共含三节1</a:t>
            </a:r>
            <a:r>
              <a:rPr lang="en-US" altLang="zh-CN" sz="2400" b="1" dirty="0">
                <a:sym typeface="宋体" panose="02010600030101010101" pitchFamily="2" charset="-122"/>
              </a:rPr>
              <a:t>2</a:t>
            </a:r>
            <a:r>
              <a:rPr lang="zh-CN" altLang="en-US" sz="2400" b="1" dirty="0">
                <a:sym typeface="宋体" panose="02010600030101010101" pitchFamily="2" charset="-122"/>
              </a:rPr>
              <a:t>条内容，其中一般规定</a:t>
            </a:r>
            <a:r>
              <a:rPr lang="en-US" altLang="zh-CN" sz="2400" b="1" dirty="0">
                <a:sym typeface="宋体" panose="02010600030101010101" pitchFamily="2" charset="-122"/>
              </a:rPr>
              <a:t>4</a:t>
            </a:r>
            <a:r>
              <a:rPr lang="zh-CN" altLang="en-US" sz="2400" b="1" dirty="0">
                <a:sym typeface="宋体" panose="02010600030101010101" pitchFamily="2" charset="-122"/>
              </a:rPr>
              <a:t>条、主控项目</a:t>
            </a:r>
            <a:r>
              <a:rPr lang="en-US" altLang="zh-CN" sz="2400" b="1" dirty="0">
                <a:sym typeface="宋体" panose="02010600030101010101" pitchFamily="2" charset="-122"/>
              </a:rPr>
              <a:t>6</a:t>
            </a:r>
            <a:r>
              <a:rPr lang="zh-CN" altLang="en-US" sz="2400" b="1" dirty="0">
                <a:sym typeface="宋体" panose="02010600030101010101" pitchFamily="2" charset="-122"/>
              </a:rPr>
              <a:t>条，一般项目</a:t>
            </a:r>
            <a:r>
              <a:rPr lang="en-US" altLang="zh-CN" sz="2400" b="1" dirty="0">
                <a:sym typeface="宋体" panose="02010600030101010101" pitchFamily="2" charset="-122"/>
              </a:rPr>
              <a:t>2</a:t>
            </a:r>
            <a:r>
              <a:rPr lang="zh-CN" altLang="en-US" sz="2400" b="1" dirty="0">
                <a:sym typeface="宋体" panose="02010600030101010101" pitchFamily="2" charset="-122"/>
              </a:rPr>
              <a:t>条；</a:t>
            </a:r>
            <a:endParaRPr lang="zh-CN" altLang="en-US" sz="2400" b="1" dirty="0"/>
          </a:p>
        </p:txBody>
      </p:sp>
      <p:sp>
        <p:nvSpPr>
          <p:cNvPr id="5" name="矩形 5"/>
          <p:cNvSpPr>
            <a:spLocks noChangeArrowheads="1"/>
          </p:cNvSpPr>
          <p:nvPr/>
        </p:nvSpPr>
        <p:spPr bwMode="auto">
          <a:xfrm>
            <a:off x="121068" y="184150"/>
            <a:ext cx="2031325" cy="35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三、规范主要内容</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927854"/>
            <a:ext cx="8424702" cy="3883755"/>
          </a:xfrm>
          <a:prstGeom prst="rect">
            <a:avLst/>
          </a:prstGeom>
        </p:spPr>
        <p:txBody>
          <a:bodyPr wrap="square">
            <a:spAutoFit/>
          </a:bodyPr>
          <a:lstStyle/>
          <a:p>
            <a:pPr marL="0" indent="0">
              <a:lnSpc>
                <a:spcPct val="150000"/>
              </a:lnSpc>
              <a:buFontTx/>
              <a:buNone/>
            </a:pPr>
            <a:r>
              <a:rPr lang="zh-CN" altLang="en-US" sz="2400" b="1" dirty="0">
                <a:solidFill>
                  <a:srgbClr val="FF0000"/>
                </a:solidFill>
              </a:rPr>
              <a:t>    第</a:t>
            </a:r>
            <a:r>
              <a:rPr lang="en-US" altLang="zh-CN" sz="2400" b="1" dirty="0">
                <a:solidFill>
                  <a:srgbClr val="FF0000"/>
                </a:solidFill>
              </a:rPr>
              <a:t>9</a:t>
            </a:r>
            <a:r>
              <a:rPr lang="zh-CN" altLang="en-US" sz="2400" b="1" dirty="0">
                <a:solidFill>
                  <a:srgbClr val="FF0000"/>
                </a:solidFill>
              </a:rPr>
              <a:t>章 ：装饰装修工程</a:t>
            </a:r>
            <a:endParaRPr lang="zh-CN" altLang="en-US" sz="2400" b="1" dirty="0">
              <a:solidFill>
                <a:srgbClr val="FF0000"/>
              </a:solidFill>
            </a:endParaRPr>
          </a:p>
          <a:p>
            <a:pPr marL="0" indent="0">
              <a:lnSpc>
                <a:spcPct val="150000"/>
              </a:lnSpc>
              <a:buFontTx/>
              <a:buNone/>
            </a:pPr>
            <a:r>
              <a:rPr lang="zh-CN" altLang="en-US" sz="2400" b="1" dirty="0"/>
              <a:t>    编写意图：</a:t>
            </a:r>
            <a:r>
              <a:rPr lang="zh-CN" altLang="en-US" sz="2400" dirty="0">
                <a:latin typeface="宋体" panose="02010600030101010101" pitchFamily="2" charset="-122"/>
              </a:rPr>
              <a:t>对</a:t>
            </a:r>
            <a:r>
              <a:rPr lang="zh-CN" altLang="zh-CN" sz="2400" dirty="0">
                <a:latin typeface="宋体" panose="02010600030101010101" pitchFamily="2" charset="-122"/>
              </a:rPr>
              <a:t>装饰装修工程</a:t>
            </a:r>
            <a:r>
              <a:rPr lang="zh-CN" altLang="en-US" sz="2400" dirty="0">
                <a:latin typeface="宋体" panose="02010600030101010101" pitchFamily="2" charset="-122"/>
              </a:rPr>
              <a:t>的材料、使用功能、防火要求进行规定和控制。</a:t>
            </a:r>
            <a:endParaRPr lang="zh-CN" altLang="en-US" sz="2400" dirty="0">
              <a:latin typeface="宋体" panose="02010600030101010101" pitchFamily="2" charset="-122"/>
            </a:endParaRPr>
          </a:p>
          <a:p>
            <a:pPr marL="0" indent="0">
              <a:lnSpc>
                <a:spcPct val="150000"/>
              </a:lnSpc>
              <a:buFontTx/>
              <a:buNone/>
            </a:pPr>
            <a:r>
              <a:rPr lang="zh-CN" altLang="en-US" sz="2400" b="1" dirty="0"/>
              <a:t>    编写思路：</a:t>
            </a:r>
            <a:r>
              <a:rPr lang="zh-CN" altLang="en-US" sz="2400" dirty="0">
                <a:latin typeface="宋体" panose="02010600030101010101" pitchFamily="2" charset="-122"/>
              </a:rPr>
              <a:t>对</a:t>
            </a:r>
            <a:r>
              <a:rPr lang="zh-CN" altLang="zh-CN" sz="2400" dirty="0">
                <a:latin typeface="宋体" panose="02010600030101010101" pitchFamily="2" charset="-122"/>
              </a:rPr>
              <a:t>室内环境质量检测方法、测试位置、数量与测试条件</a:t>
            </a:r>
            <a:r>
              <a:rPr lang="zh-CN" altLang="en-US" sz="2400" dirty="0">
                <a:latin typeface="宋体" panose="02010600030101010101" pitchFamily="2" charset="-122"/>
              </a:rPr>
              <a:t>进行相应的规定。</a:t>
            </a:r>
            <a:endParaRPr lang="en-US" altLang="zh-CN" sz="2400" dirty="0">
              <a:latin typeface="宋体" panose="02010600030101010101" pitchFamily="2" charset="-122"/>
            </a:endParaRPr>
          </a:p>
          <a:p>
            <a:pPr marL="0" indent="0">
              <a:lnSpc>
                <a:spcPct val="150000"/>
              </a:lnSpc>
              <a:buFontTx/>
              <a:buNone/>
            </a:pPr>
            <a:r>
              <a:rPr lang="en-US" altLang="zh-CN" sz="2400" b="1" noProof="1">
                <a:latin typeface="宋体" panose="02010600030101010101" pitchFamily="2" charset="-122"/>
              </a:rPr>
              <a:t>  </a:t>
            </a:r>
            <a:r>
              <a:rPr lang="zh-CN" altLang="en-US" sz="2400" b="1" noProof="1">
                <a:latin typeface="宋体" panose="02010600030101010101" pitchFamily="2" charset="-122"/>
              </a:rPr>
              <a:t>主要内容：</a:t>
            </a:r>
            <a:r>
              <a:rPr lang="zh-CN" altLang="en-US" sz="2400" dirty="0">
                <a:latin typeface="宋体" panose="02010600030101010101" pitchFamily="2" charset="-122"/>
                <a:sym typeface="宋体" panose="02010600030101010101" pitchFamily="2" charset="-122"/>
              </a:rPr>
              <a:t>本章共含三节</a:t>
            </a:r>
            <a:r>
              <a:rPr lang="en-US" altLang="zh-CN" sz="2400" dirty="0">
                <a:latin typeface="宋体" panose="02010600030101010101" pitchFamily="2" charset="-122"/>
                <a:sym typeface="宋体" panose="02010600030101010101" pitchFamily="2" charset="-122"/>
              </a:rPr>
              <a:t>7</a:t>
            </a:r>
            <a:r>
              <a:rPr lang="zh-CN" altLang="en-US" sz="2400" dirty="0">
                <a:latin typeface="宋体" panose="02010600030101010101" pitchFamily="2" charset="-122"/>
                <a:sym typeface="宋体" panose="02010600030101010101" pitchFamily="2" charset="-122"/>
              </a:rPr>
              <a:t>条内容，其中一般规定</a:t>
            </a:r>
            <a:r>
              <a:rPr lang="en-US" altLang="zh-CN" sz="2400" dirty="0">
                <a:latin typeface="宋体" panose="02010600030101010101" pitchFamily="2" charset="-122"/>
                <a:sym typeface="宋体" panose="02010600030101010101" pitchFamily="2" charset="-122"/>
              </a:rPr>
              <a:t>2</a:t>
            </a:r>
            <a:r>
              <a:rPr lang="zh-CN" altLang="en-US" sz="2400" dirty="0">
                <a:latin typeface="宋体" panose="02010600030101010101" pitchFamily="2" charset="-122"/>
                <a:sym typeface="宋体" panose="02010600030101010101" pitchFamily="2" charset="-122"/>
              </a:rPr>
              <a:t>条、主控项目</a:t>
            </a:r>
            <a:r>
              <a:rPr lang="en-US" altLang="zh-CN" sz="2400" dirty="0">
                <a:latin typeface="宋体" panose="02010600030101010101" pitchFamily="2" charset="-122"/>
                <a:sym typeface="宋体" panose="02010600030101010101" pitchFamily="2" charset="-122"/>
              </a:rPr>
              <a:t>2</a:t>
            </a:r>
            <a:r>
              <a:rPr lang="zh-CN" altLang="en-US" sz="2400" dirty="0">
                <a:latin typeface="宋体" panose="02010600030101010101" pitchFamily="2" charset="-122"/>
                <a:sym typeface="宋体" panose="02010600030101010101" pitchFamily="2" charset="-122"/>
              </a:rPr>
              <a:t>条，一般项目</a:t>
            </a:r>
            <a:r>
              <a:rPr lang="en-US" altLang="zh-CN" sz="2400" dirty="0">
                <a:latin typeface="宋体" panose="02010600030101010101" pitchFamily="2" charset="-122"/>
                <a:sym typeface="宋体" panose="02010600030101010101" pitchFamily="2" charset="-122"/>
              </a:rPr>
              <a:t>3</a:t>
            </a:r>
            <a:r>
              <a:rPr lang="zh-CN" altLang="en-US" sz="2400" dirty="0">
                <a:latin typeface="宋体" panose="02010600030101010101" pitchFamily="2" charset="-122"/>
                <a:sym typeface="宋体" panose="02010600030101010101" pitchFamily="2" charset="-122"/>
              </a:rPr>
              <a:t>条。</a:t>
            </a:r>
            <a:endParaRPr lang="en-US" altLang="zh-CN" sz="2400" noProof="1">
              <a:latin typeface="宋体" panose="02010600030101010101" pitchFamily="2" charset="-122"/>
            </a:endParaRPr>
          </a:p>
        </p:txBody>
      </p:sp>
      <p:sp>
        <p:nvSpPr>
          <p:cNvPr id="5" name="矩形 5"/>
          <p:cNvSpPr>
            <a:spLocks noChangeArrowheads="1"/>
          </p:cNvSpPr>
          <p:nvPr/>
        </p:nvSpPr>
        <p:spPr bwMode="auto">
          <a:xfrm>
            <a:off x="121068" y="184150"/>
            <a:ext cx="2031325" cy="35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三、规范主要内容</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2"/>
          <p:cNvSpPr>
            <a:spLocks noChangeArrowheads="1"/>
          </p:cNvSpPr>
          <p:nvPr/>
        </p:nvSpPr>
        <p:spPr bwMode="auto">
          <a:xfrm>
            <a:off x="0" y="0"/>
            <a:ext cx="9180513" cy="5143500"/>
          </a:xfrm>
          <a:prstGeom prst="rect">
            <a:avLst/>
          </a:prstGeom>
          <a:solidFill>
            <a:schemeClr val="bg1"/>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buFont typeface="Arial" panose="020B0604020202020204" pitchFamily="34" charset="0"/>
              <a:buNone/>
            </a:pPr>
            <a:endParaRPr lang="zh-CN" altLang="en-US">
              <a:solidFill>
                <a:srgbClr val="FFFFFF"/>
              </a:solidFill>
            </a:endParaRPr>
          </a:p>
        </p:txBody>
      </p:sp>
      <p:sp>
        <p:nvSpPr>
          <p:cNvPr id="4101" name="矩形 6"/>
          <p:cNvSpPr>
            <a:spLocks noChangeArrowheads="1"/>
          </p:cNvSpPr>
          <p:nvPr/>
        </p:nvSpPr>
        <p:spPr bwMode="auto">
          <a:xfrm>
            <a:off x="184150" y="362585"/>
            <a:ext cx="8795385" cy="5067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600"/>
              </a:spcAft>
              <a:buFont typeface="Arial" panose="020B0604020202020204" pitchFamily="34" charset="0"/>
              <a:buNone/>
            </a:pPr>
            <a:r>
              <a:rPr lang="en-US" altLang="zh-CN" sz="18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2020</a:t>
            </a:r>
            <a:r>
              <a:rPr lang="zh-CN" altLang="en-US" sz="18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8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18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18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11</a:t>
            </a:r>
            <a:r>
              <a:rPr lang="zh-CN" altLang="en-US" sz="18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日马淑珍处长、赵利岭副处长带队开始绿色建筑及建筑节能执法检查</a:t>
            </a:r>
            <a:endParaRPr lang="zh-CN" altLang="en-US" sz="18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02" name="Rectangle 4"/>
          <p:cNvSpPr>
            <a:spLocks noChangeArrowheads="1"/>
          </p:cNvSpPr>
          <p:nvPr/>
        </p:nvSpPr>
        <p:spPr bwMode="auto">
          <a:xfrm>
            <a:off x="395605" y="915670"/>
            <a:ext cx="8424545" cy="299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1635" tIns="40817" rIns="81635" bIns="40817"/>
          <a:lstStyle/>
          <a:p>
            <a:pPr eaLnBrk="1" hangingPunct="1">
              <a:lnSpc>
                <a:spcPct val="200000"/>
              </a:lnSpc>
            </a:pPr>
            <a:r>
              <a:rPr lang="zh-CN" altLang="en-US" sz="1800" b="1" dirty="0">
                <a:solidFill>
                  <a:srgbClr val="404040"/>
                </a:solidFill>
                <a:latin typeface="微软雅黑" panose="020B0503020204020204" pitchFamily="34" charset="-122"/>
                <a:ea typeface="微软雅黑" panose="020B0503020204020204" pitchFamily="34" charset="-122"/>
              </a:rPr>
              <a:t>       </a:t>
            </a:r>
            <a:endParaRPr lang="zh-CN" altLang="en-US" sz="2000" b="1" dirty="0">
              <a:solidFill>
                <a:srgbClr val="404040"/>
              </a:solidFill>
              <a:latin typeface="微软雅黑" panose="020B0503020204020204" pitchFamily="34" charset="-122"/>
              <a:ea typeface="微软雅黑" panose="020B0503020204020204" pitchFamily="34" charset="-122"/>
            </a:endParaRPr>
          </a:p>
        </p:txBody>
      </p:sp>
      <p:pic>
        <p:nvPicPr>
          <p:cNvPr id="2" name="图片 1" descr="43abeda6fa68221d83160bfa9b5d94c"/>
          <p:cNvPicPr>
            <a:picLocks noChangeAspect="1"/>
          </p:cNvPicPr>
          <p:nvPr/>
        </p:nvPicPr>
        <p:blipFill>
          <a:blip r:embed="rId1"/>
          <a:stretch>
            <a:fillRect/>
          </a:stretch>
        </p:blipFill>
        <p:spPr>
          <a:xfrm>
            <a:off x="183515" y="1107440"/>
            <a:ext cx="8795385" cy="5454650"/>
          </a:xfrm>
          <a:prstGeom prst="rect">
            <a:avLst/>
          </a:prstGeom>
        </p:spPr>
      </p:pic>
    </p:spTree>
  </p:cSld>
  <p:clrMapOvr>
    <a:masterClrMapping/>
  </p:clrMapOvr>
  <p:transition spd="slow">
    <p:pull dir="l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927854"/>
            <a:ext cx="8424702" cy="3416320"/>
          </a:xfrm>
          <a:prstGeom prst="rect">
            <a:avLst/>
          </a:prstGeom>
        </p:spPr>
        <p:txBody>
          <a:bodyPr wrap="square">
            <a:spAutoFit/>
          </a:bodyPr>
          <a:lstStyle/>
          <a:p>
            <a:r>
              <a:rPr lang="en-US" altLang="zh-CN" sz="2400" b="1" dirty="0">
                <a:solidFill>
                  <a:srgbClr val="FF0000"/>
                </a:solidFill>
                <a:latin typeface="宋体" panose="02010600030101010101" pitchFamily="2" charset="-122"/>
              </a:rPr>
              <a:t>   </a:t>
            </a:r>
            <a:r>
              <a:rPr lang="zh-CN" altLang="zh-CN" sz="2400" b="1" dirty="0">
                <a:solidFill>
                  <a:srgbClr val="FF0000"/>
                </a:solidFill>
                <a:latin typeface="宋体" panose="02010600030101010101" pitchFamily="2" charset="-122"/>
              </a:rPr>
              <a:t>第</a:t>
            </a:r>
            <a:r>
              <a:rPr lang="en-US" altLang="zh-CN" sz="2400" b="1" dirty="0">
                <a:solidFill>
                  <a:srgbClr val="FF0000"/>
                </a:solidFill>
                <a:latin typeface="宋体" panose="02010600030101010101" pitchFamily="2" charset="-122"/>
              </a:rPr>
              <a:t>10</a:t>
            </a:r>
            <a:r>
              <a:rPr lang="zh-CN" altLang="zh-CN" sz="2400" b="1" dirty="0">
                <a:solidFill>
                  <a:srgbClr val="FF0000"/>
                </a:solidFill>
                <a:latin typeface="宋体" panose="02010600030101010101" pitchFamily="2" charset="-122"/>
              </a:rPr>
              <a:t>章：供暖工程</a:t>
            </a:r>
            <a:endParaRPr lang="zh-CN" altLang="zh-CN" sz="2400" b="1" dirty="0">
              <a:solidFill>
                <a:srgbClr val="FF0000"/>
              </a:solidFill>
              <a:latin typeface="宋体" panose="02010600030101010101" pitchFamily="2" charset="-122"/>
            </a:endParaRPr>
          </a:p>
          <a:p>
            <a:r>
              <a:rPr lang="zh-CN" altLang="zh-CN" sz="2400" dirty="0">
                <a:latin typeface="宋体" panose="02010600030101010101" pitchFamily="2" charset="-122"/>
              </a:rPr>
              <a:t>   本章共包含</a:t>
            </a:r>
            <a:r>
              <a:rPr lang="en-US" altLang="zh-CN" sz="2400" dirty="0">
                <a:latin typeface="宋体" panose="02010600030101010101" pitchFamily="2" charset="-122"/>
              </a:rPr>
              <a:t>15</a:t>
            </a:r>
            <a:r>
              <a:rPr lang="zh-CN" altLang="en-US" sz="2400" dirty="0">
                <a:latin typeface="宋体" panose="02010600030101010101" pitchFamily="2" charset="-122"/>
              </a:rPr>
              <a:t>条条文：一般规定</a:t>
            </a:r>
            <a:r>
              <a:rPr lang="en-US" altLang="zh-CN" sz="2400" dirty="0">
                <a:latin typeface="宋体" panose="02010600030101010101" pitchFamily="2" charset="-122"/>
              </a:rPr>
              <a:t>2</a:t>
            </a:r>
            <a:r>
              <a:rPr lang="zh-CN" altLang="en-US" sz="2400" dirty="0">
                <a:latin typeface="宋体" panose="02010600030101010101" pitchFamily="2" charset="-122"/>
              </a:rPr>
              <a:t>条，主控项目</a:t>
            </a:r>
            <a:r>
              <a:rPr lang="en-US" altLang="zh-CN" sz="2400" dirty="0">
                <a:latin typeface="宋体" panose="02010600030101010101" pitchFamily="2" charset="-122"/>
              </a:rPr>
              <a:t>11</a:t>
            </a:r>
            <a:r>
              <a:rPr lang="zh-CN" altLang="en-US" sz="2400" dirty="0">
                <a:latin typeface="宋体" panose="02010600030101010101" pitchFamily="2" charset="-122"/>
              </a:rPr>
              <a:t>条，一般项目</a:t>
            </a:r>
            <a:r>
              <a:rPr lang="en-US" altLang="zh-CN" sz="2400" dirty="0">
                <a:latin typeface="宋体" panose="02010600030101010101" pitchFamily="2" charset="-122"/>
              </a:rPr>
              <a:t>2</a:t>
            </a:r>
            <a:r>
              <a:rPr lang="zh-CN" altLang="en-US" sz="2400" dirty="0">
                <a:latin typeface="宋体" panose="02010600030101010101" pitchFamily="2" charset="-122"/>
              </a:rPr>
              <a:t>条。</a:t>
            </a:r>
            <a:endParaRPr lang="zh-CN" altLang="zh-CN" sz="2400" dirty="0">
              <a:latin typeface="宋体" panose="02010600030101010101" pitchFamily="2" charset="-122"/>
            </a:endParaRPr>
          </a:p>
          <a:p>
            <a:r>
              <a:rPr lang="zh-CN" altLang="zh-CN" sz="2400" dirty="0">
                <a:latin typeface="宋体" panose="02010600030101010101" pitchFamily="2" charset="-122"/>
              </a:rPr>
              <a:t>   为保证绿色建筑供暖工程施工质量，规范绿色建筑供暖工程用的材料、施工质量验收，做到</a:t>
            </a:r>
            <a:r>
              <a:rPr lang="zh-CN" altLang="zh-CN" sz="2400" dirty="0">
                <a:latin typeface="宋体" panose="02010600030101010101" pitchFamily="2" charset="-122"/>
                <a:sym typeface="宋体" panose="02010600030101010101" pitchFamily="2" charset="-122"/>
              </a:rPr>
              <a:t>节约</a:t>
            </a:r>
            <a:r>
              <a:rPr lang="zh-CN" altLang="zh-CN" sz="2400" dirty="0">
                <a:latin typeface="宋体" panose="02010600030101010101" pitchFamily="2" charset="-122"/>
              </a:rPr>
              <a:t>资源、安全耐久、健康舒适、经济合理，制定本章内容。</a:t>
            </a:r>
            <a:endParaRPr lang="zh-CN" altLang="zh-CN" sz="2400" dirty="0">
              <a:latin typeface="宋体" panose="02010600030101010101" pitchFamily="2" charset="-122"/>
            </a:endParaRPr>
          </a:p>
          <a:p>
            <a:r>
              <a:rPr lang="zh-CN" altLang="zh-CN" sz="2400" dirty="0">
                <a:latin typeface="宋体" panose="02010600030101010101" pitchFamily="2" charset="-122"/>
              </a:rPr>
              <a:t>   本规范中供暖工程作为分项工程，主要验收内容包括：系统制式、换热设备、散热器、阀门与仪表、补偿器、热力入口装置、保温和防腐、调试、标识、方案等。</a:t>
            </a:r>
            <a:endParaRPr lang="en-US" altLang="zh-CN" sz="2400" b="1" noProof="1">
              <a:latin typeface="宋体" panose="02010600030101010101" pitchFamily="2" charset="-122"/>
            </a:endParaRPr>
          </a:p>
        </p:txBody>
      </p:sp>
      <p:sp>
        <p:nvSpPr>
          <p:cNvPr id="5" name="矩形 5"/>
          <p:cNvSpPr>
            <a:spLocks noChangeArrowheads="1"/>
          </p:cNvSpPr>
          <p:nvPr/>
        </p:nvSpPr>
        <p:spPr bwMode="auto">
          <a:xfrm>
            <a:off x="121068" y="184150"/>
            <a:ext cx="2031325" cy="35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三、规范主要内容</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927854"/>
            <a:ext cx="8424702" cy="4183838"/>
          </a:xfrm>
          <a:prstGeom prst="rect">
            <a:avLst/>
          </a:prstGeom>
        </p:spPr>
        <p:txBody>
          <a:bodyPr wrap="square">
            <a:spAutoFit/>
          </a:bodyPr>
          <a:lstStyle/>
          <a:p>
            <a:pPr>
              <a:lnSpc>
                <a:spcPct val="125000"/>
              </a:lnSpc>
            </a:pPr>
            <a:r>
              <a:rPr lang="en-US" altLang="zh-CN" sz="2400" b="1" dirty="0">
                <a:solidFill>
                  <a:srgbClr val="FF0000"/>
                </a:solidFill>
                <a:latin typeface="宋体" panose="02010600030101010101" pitchFamily="2" charset="-122"/>
              </a:rPr>
              <a:t>   </a:t>
            </a:r>
            <a:r>
              <a:rPr lang="zh-CN" altLang="zh-CN" sz="2400" b="1" dirty="0">
                <a:solidFill>
                  <a:srgbClr val="FF0000"/>
                </a:solidFill>
                <a:latin typeface="宋体" panose="02010600030101010101" pitchFamily="2" charset="-122"/>
              </a:rPr>
              <a:t>第</a:t>
            </a:r>
            <a:r>
              <a:rPr lang="en-US" altLang="zh-CN" sz="2400" b="1" dirty="0">
                <a:solidFill>
                  <a:srgbClr val="FF0000"/>
                </a:solidFill>
                <a:latin typeface="宋体" panose="02010600030101010101" pitchFamily="2" charset="-122"/>
              </a:rPr>
              <a:t>11</a:t>
            </a:r>
            <a:r>
              <a:rPr lang="zh-CN" altLang="zh-CN" sz="2400" b="1" dirty="0">
                <a:solidFill>
                  <a:srgbClr val="FF0000"/>
                </a:solidFill>
                <a:latin typeface="宋体" panose="02010600030101010101" pitchFamily="2" charset="-122"/>
              </a:rPr>
              <a:t>章：通风与空调工程</a:t>
            </a:r>
            <a:endParaRPr lang="zh-CN" altLang="zh-CN" sz="2400" b="1" dirty="0">
              <a:solidFill>
                <a:srgbClr val="FF0000"/>
              </a:solidFill>
              <a:latin typeface="宋体" panose="02010600030101010101" pitchFamily="2" charset="-122"/>
            </a:endParaRPr>
          </a:p>
          <a:p>
            <a:pPr>
              <a:lnSpc>
                <a:spcPct val="125000"/>
              </a:lnSpc>
            </a:pPr>
            <a:r>
              <a:rPr lang="zh-CN" altLang="zh-CN" sz="2400" dirty="0">
                <a:latin typeface="宋体" panose="02010600030101010101" pitchFamily="2" charset="-122"/>
              </a:rPr>
              <a:t>   本章共包含</a:t>
            </a:r>
            <a:r>
              <a:rPr lang="en-US" altLang="zh-CN" sz="2400" dirty="0">
                <a:latin typeface="宋体" panose="02010600030101010101" pitchFamily="2" charset="-122"/>
              </a:rPr>
              <a:t>23</a:t>
            </a:r>
            <a:r>
              <a:rPr lang="zh-CN" altLang="en-US" sz="2400" dirty="0">
                <a:latin typeface="宋体" panose="02010600030101010101" pitchFamily="2" charset="-122"/>
              </a:rPr>
              <a:t>条条文：一般规定</a:t>
            </a:r>
            <a:r>
              <a:rPr lang="en-US" altLang="zh-CN" sz="2400" dirty="0">
                <a:latin typeface="宋体" panose="02010600030101010101" pitchFamily="2" charset="-122"/>
              </a:rPr>
              <a:t>4</a:t>
            </a:r>
            <a:r>
              <a:rPr lang="zh-CN" altLang="en-US" sz="2400" dirty="0">
                <a:latin typeface="宋体" panose="02010600030101010101" pitchFamily="2" charset="-122"/>
              </a:rPr>
              <a:t>条，主控项目</a:t>
            </a:r>
            <a:r>
              <a:rPr lang="en-US" altLang="zh-CN" sz="2400" dirty="0">
                <a:latin typeface="宋体" panose="02010600030101010101" pitchFamily="2" charset="-122"/>
              </a:rPr>
              <a:t>16</a:t>
            </a:r>
            <a:r>
              <a:rPr lang="zh-CN" altLang="en-US" sz="2400" dirty="0">
                <a:latin typeface="宋体" panose="02010600030101010101" pitchFamily="2" charset="-122"/>
              </a:rPr>
              <a:t>条，一般项目</a:t>
            </a:r>
            <a:r>
              <a:rPr lang="en-US" altLang="zh-CN" sz="2400" dirty="0">
                <a:latin typeface="宋体" panose="02010600030101010101" pitchFamily="2" charset="-122"/>
              </a:rPr>
              <a:t>3</a:t>
            </a:r>
            <a:r>
              <a:rPr lang="zh-CN" altLang="en-US" sz="2400" dirty="0">
                <a:latin typeface="宋体" panose="02010600030101010101" pitchFamily="2" charset="-122"/>
              </a:rPr>
              <a:t>条。</a:t>
            </a:r>
            <a:endParaRPr lang="zh-CN" altLang="zh-CN" sz="2400" dirty="0">
              <a:latin typeface="宋体" panose="02010600030101010101" pitchFamily="2" charset="-122"/>
            </a:endParaRPr>
          </a:p>
          <a:p>
            <a:pPr>
              <a:lnSpc>
                <a:spcPct val="125000"/>
              </a:lnSpc>
            </a:pPr>
            <a:r>
              <a:rPr lang="zh-CN" altLang="zh-CN" sz="2400" dirty="0">
                <a:latin typeface="宋体" panose="02010600030101010101" pitchFamily="2" charset="-122"/>
              </a:rPr>
              <a:t>   为保证绿色建筑通风与空调工程施工质量，规范绿色建筑通风与空调工程用的材料、施工质量验收，做到</a:t>
            </a:r>
            <a:r>
              <a:rPr lang="zh-CN" altLang="zh-CN" sz="2400" dirty="0">
                <a:latin typeface="宋体" panose="02010600030101010101" pitchFamily="2" charset="-122"/>
                <a:sym typeface="宋体" panose="02010600030101010101" pitchFamily="2" charset="-122"/>
              </a:rPr>
              <a:t>节约资源、</a:t>
            </a:r>
            <a:r>
              <a:rPr lang="zh-CN" altLang="zh-CN" sz="2400" dirty="0">
                <a:latin typeface="宋体" panose="02010600030101010101" pitchFamily="2" charset="-122"/>
              </a:rPr>
              <a:t>安全耐久、健康舒适、经济合理，制定本章内容。</a:t>
            </a:r>
            <a:endParaRPr lang="zh-CN" altLang="zh-CN" sz="2400" dirty="0">
              <a:latin typeface="宋体" panose="02010600030101010101" pitchFamily="2" charset="-122"/>
            </a:endParaRPr>
          </a:p>
          <a:p>
            <a:pPr>
              <a:lnSpc>
                <a:spcPct val="125000"/>
              </a:lnSpc>
            </a:pPr>
            <a:r>
              <a:rPr lang="zh-CN" altLang="zh-CN" sz="2400" dirty="0">
                <a:latin typeface="宋体" panose="02010600030101010101" pitchFamily="2" charset="-122"/>
              </a:rPr>
              <a:t>   本规范中通风与空调工程作为分项工程，主要验收内容包括：系统制式、通风与空调设备、设备减振、阀门与仪表、绝热材料、调试、标识等。</a:t>
            </a:r>
            <a:endParaRPr lang="en-US" altLang="zh-CN" sz="2400" b="1" noProof="1">
              <a:latin typeface="宋体" panose="02010600030101010101" pitchFamily="2" charset="-122"/>
            </a:endParaRPr>
          </a:p>
        </p:txBody>
      </p:sp>
      <p:sp>
        <p:nvSpPr>
          <p:cNvPr id="5" name="矩形 5"/>
          <p:cNvSpPr>
            <a:spLocks noChangeArrowheads="1"/>
          </p:cNvSpPr>
          <p:nvPr/>
        </p:nvSpPr>
        <p:spPr bwMode="auto">
          <a:xfrm>
            <a:off x="121068" y="184150"/>
            <a:ext cx="2031325" cy="35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三、规范主要内容</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927854"/>
            <a:ext cx="8424702" cy="4183838"/>
          </a:xfrm>
          <a:prstGeom prst="rect">
            <a:avLst/>
          </a:prstGeom>
        </p:spPr>
        <p:txBody>
          <a:bodyPr wrap="square">
            <a:spAutoFit/>
          </a:bodyPr>
          <a:lstStyle/>
          <a:p>
            <a:pPr>
              <a:lnSpc>
                <a:spcPct val="125000"/>
              </a:lnSpc>
            </a:pPr>
            <a:r>
              <a:rPr lang="en-US" altLang="zh-CN" sz="2400" b="1" dirty="0">
                <a:solidFill>
                  <a:srgbClr val="FF0000"/>
                </a:solidFill>
                <a:latin typeface="宋体" panose="02010600030101010101" pitchFamily="2" charset="-122"/>
              </a:rPr>
              <a:t>   </a:t>
            </a:r>
            <a:r>
              <a:rPr lang="zh-CN" altLang="zh-CN" sz="2400" b="1" dirty="0">
                <a:solidFill>
                  <a:srgbClr val="FF0000"/>
                </a:solidFill>
                <a:latin typeface="宋体" panose="02010600030101010101" pitchFamily="2" charset="-122"/>
              </a:rPr>
              <a:t>第</a:t>
            </a:r>
            <a:r>
              <a:rPr lang="en-US" altLang="zh-CN" sz="2400" b="1" dirty="0">
                <a:solidFill>
                  <a:srgbClr val="FF0000"/>
                </a:solidFill>
                <a:latin typeface="宋体" panose="02010600030101010101" pitchFamily="2" charset="-122"/>
              </a:rPr>
              <a:t>12</a:t>
            </a:r>
            <a:r>
              <a:rPr lang="zh-CN" altLang="en-US" sz="2400" b="1" dirty="0">
                <a:solidFill>
                  <a:srgbClr val="FF0000"/>
                </a:solidFill>
                <a:latin typeface="宋体" panose="02010600030101010101" pitchFamily="2" charset="-122"/>
              </a:rPr>
              <a:t>章：建筑电气工程</a:t>
            </a:r>
            <a:endParaRPr lang="zh-CN" altLang="zh-CN" sz="2400" b="1" dirty="0">
              <a:solidFill>
                <a:srgbClr val="FF0000"/>
              </a:solidFill>
              <a:latin typeface="宋体" panose="02010600030101010101" pitchFamily="2" charset="-122"/>
            </a:endParaRPr>
          </a:p>
          <a:p>
            <a:pPr>
              <a:lnSpc>
                <a:spcPct val="125000"/>
              </a:lnSpc>
            </a:pPr>
            <a:r>
              <a:rPr lang="zh-CN" altLang="zh-CN" sz="2400" dirty="0">
                <a:latin typeface="宋体" panose="02010600030101010101" pitchFamily="2" charset="-122"/>
              </a:rPr>
              <a:t>   本章共包含</a:t>
            </a:r>
            <a:r>
              <a:rPr lang="en-US" altLang="zh-CN" sz="2400" dirty="0">
                <a:latin typeface="宋体" panose="02010600030101010101" pitchFamily="2" charset="-122"/>
              </a:rPr>
              <a:t>12</a:t>
            </a:r>
            <a:r>
              <a:rPr lang="zh-CN" altLang="en-US" sz="2400" dirty="0">
                <a:latin typeface="宋体" panose="02010600030101010101" pitchFamily="2" charset="-122"/>
              </a:rPr>
              <a:t>条条文：一般规定</a:t>
            </a:r>
            <a:r>
              <a:rPr lang="en-US" altLang="zh-CN" sz="2400" dirty="0">
                <a:latin typeface="宋体" panose="02010600030101010101" pitchFamily="2" charset="-122"/>
              </a:rPr>
              <a:t>2</a:t>
            </a:r>
            <a:r>
              <a:rPr lang="zh-CN" altLang="en-US" sz="2400" dirty="0">
                <a:latin typeface="宋体" panose="02010600030101010101" pitchFamily="2" charset="-122"/>
              </a:rPr>
              <a:t>条，主控项目</a:t>
            </a:r>
            <a:r>
              <a:rPr lang="en-US" altLang="zh-CN" sz="2400" dirty="0">
                <a:latin typeface="宋体" panose="02010600030101010101" pitchFamily="2" charset="-122"/>
              </a:rPr>
              <a:t>6</a:t>
            </a:r>
            <a:r>
              <a:rPr lang="zh-CN" altLang="en-US" sz="2400" dirty="0">
                <a:latin typeface="宋体" panose="02010600030101010101" pitchFamily="2" charset="-122"/>
              </a:rPr>
              <a:t>条，一般项目</a:t>
            </a:r>
            <a:r>
              <a:rPr lang="en-US" altLang="zh-CN" sz="2400" dirty="0">
                <a:latin typeface="宋体" panose="02010600030101010101" pitchFamily="2" charset="-122"/>
              </a:rPr>
              <a:t>4</a:t>
            </a:r>
            <a:r>
              <a:rPr lang="zh-CN" altLang="en-US" sz="2400" dirty="0">
                <a:latin typeface="宋体" panose="02010600030101010101" pitchFamily="2" charset="-122"/>
              </a:rPr>
              <a:t>条。</a:t>
            </a:r>
            <a:endParaRPr lang="zh-CN" altLang="zh-CN" sz="2400" dirty="0">
              <a:latin typeface="宋体" panose="02010600030101010101" pitchFamily="2" charset="-122"/>
            </a:endParaRPr>
          </a:p>
          <a:p>
            <a:pPr>
              <a:lnSpc>
                <a:spcPct val="125000"/>
              </a:lnSpc>
            </a:pPr>
            <a:r>
              <a:rPr lang="zh-CN" altLang="zh-CN" sz="2400" dirty="0">
                <a:latin typeface="宋体" panose="02010600030101010101" pitchFamily="2" charset="-122"/>
              </a:rPr>
              <a:t>   为保证绿色建筑电气工程施工质量，规范绿色建筑电气工程用的材料、施工质量验收，做到</a:t>
            </a:r>
            <a:r>
              <a:rPr lang="zh-CN" altLang="zh-CN" sz="2400" dirty="0">
                <a:latin typeface="宋体" panose="02010600030101010101" pitchFamily="2" charset="-122"/>
                <a:sym typeface="宋体" panose="02010600030101010101" pitchFamily="2" charset="-122"/>
              </a:rPr>
              <a:t>节约资源、</a:t>
            </a:r>
            <a:r>
              <a:rPr lang="zh-CN" altLang="zh-CN" sz="2400" dirty="0">
                <a:latin typeface="宋体" panose="02010600030101010101" pitchFamily="2" charset="-122"/>
              </a:rPr>
              <a:t>安全耐久、健康舒适、经济合理，制定本章内容。</a:t>
            </a:r>
            <a:endParaRPr lang="zh-CN" altLang="zh-CN" sz="2400" dirty="0">
              <a:latin typeface="宋体" panose="02010600030101010101" pitchFamily="2" charset="-122"/>
            </a:endParaRPr>
          </a:p>
          <a:p>
            <a:pPr>
              <a:lnSpc>
                <a:spcPct val="125000"/>
              </a:lnSpc>
            </a:pPr>
            <a:r>
              <a:rPr lang="zh-CN" altLang="zh-CN" sz="2400" dirty="0">
                <a:latin typeface="宋体" panose="02010600030101010101" pitchFamily="2" charset="-122"/>
              </a:rPr>
              <a:t>   本规范中电气工程作为分项工程，主要验收内容包括：绝缘导线、电缆、母线、照明光源、灯具、附属装置、控制功能、调试、标识等。</a:t>
            </a:r>
            <a:endParaRPr lang="zh-CN" altLang="zh-CN" sz="2400" dirty="0">
              <a:latin typeface="宋体" panose="02010600030101010101" pitchFamily="2" charset="-122"/>
            </a:endParaRPr>
          </a:p>
        </p:txBody>
      </p:sp>
      <p:sp>
        <p:nvSpPr>
          <p:cNvPr id="5" name="矩形 5"/>
          <p:cNvSpPr>
            <a:spLocks noChangeArrowheads="1"/>
          </p:cNvSpPr>
          <p:nvPr/>
        </p:nvSpPr>
        <p:spPr bwMode="auto">
          <a:xfrm>
            <a:off x="121068" y="184150"/>
            <a:ext cx="2031325" cy="35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三、规范主要内容</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927854"/>
            <a:ext cx="8424702" cy="3416320"/>
          </a:xfrm>
          <a:prstGeom prst="rect">
            <a:avLst/>
          </a:prstGeom>
        </p:spPr>
        <p:txBody>
          <a:bodyPr wrap="square">
            <a:spAutoFit/>
          </a:bodyPr>
          <a:lstStyle/>
          <a:p>
            <a:r>
              <a:rPr lang="zh-CN" altLang="en-US" sz="2400" b="1" dirty="0">
                <a:solidFill>
                  <a:srgbClr val="FF0000"/>
                </a:solidFill>
              </a:rPr>
              <a:t>      第</a:t>
            </a:r>
            <a:r>
              <a:rPr lang="en-US" altLang="zh-CN" sz="2400" b="1" dirty="0">
                <a:solidFill>
                  <a:srgbClr val="FF0000"/>
                </a:solidFill>
              </a:rPr>
              <a:t>13</a:t>
            </a:r>
            <a:r>
              <a:rPr lang="zh-CN" altLang="en-US" sz="2400" b="1" dirty="0">
                <a:solidFill>
                  <a:srgbClr val="FF0000"/>
                </a:solidFill>
              </a:rPr>
              <a:t>章：检测与控制工程</a:t>
            </a:r>
            <a:endParaRPr lang="en-US" altLang="zh-CN" sz="2400" b="1" dirty="0">
              <a:solidFill>
                <a:srgbClr val="FF0000"/>
              </a:solidFill>
            </a:endParaRPr>
          </a:p>
          <a:p>
            <a:r>
              <a:rPr lang="zh-CN" altLang="en-US" sz="2400" dirty="0"/>
              <a:t>      编写意图：对绿色建筑工程中的检测与控制工程应如何验收，制定方法和标准。</a:t>
            </a:r>
            <a:endParaRPr lang="en-US" altLang="zh-CN" sz="2400" dirty="0"/>
          </a:p>
          <a:p>
            <a:r>
              <a:rPr lang="en-US" altLang="zh-CN" sz="2400" dirty="0"/>
              <a:t>      </a:t>
            </a:r>
            <a:r>
              <a:rPr lang="zh-CN" altLang="en-US" sz="2400" dirty="0"/>
              <a:t>编写思路：对绿色建筑工程中涉及的检测与控制工程进行分类并规定相应的验收标准。</a:t>
            </a:r>
            <a:endParaRPr lang="en-US" altLang="zh-CN" sz="2400" dirty="0"/>
          </a:p>
          <a:p>
            <a:r>
              <a:rPr lang="zh-CN" altLang="en-US" sz="2400" dirty="0"/>
              <a:t>      编写内容：包括</a:t>
            </a:r>
            <a:r>
              <a:rPr lang="zh-CN" altLang="zh-CN" sz="2400" dirty="0"/>
              <a:t>给水排水、供暖、通风与空气调节和建筑电气工程中所采用的监测与控制系统，能耗计量系统以及建筑能源管理系统</a:t>
            </a:r>
            <a:r>
              <a:rPr lang="zh-CN" altLang="en-US" sz="2400" dirty="0"/>
              <a:t>的施工质量验收标准</a:t>
            </a:r>
            <a:r>
              <a:rPr lang="zh-CN" altLang="zh-CN" sz="2400" dirty="0"/>
              <a:t>。</a:t>
            </a:r>
            <a:r>
              <a:rPr lang="zh-CN" altLang="en-US" sz="2400" dirty="0"/>
              <a:t>共分为三节</a:t>
            </a:r>
            <a:r>
              <a:rPr lang="en-US" altLang="zh-CN" sz="2400" dirty="0"/>
              <a:t>22</a:t>
            </a:r>
            <a:r>
              <a:rPr lang="zh-CN" altLang="en-US" sz="2400" dirty="0"/>
              <a:t>条，其中一般规定</a:t>
            </a:r>
            <a:r>
              <a:rPr lang="en-US" altLang="zh-CN" sz="2400" dirty="0"/>
              <a:t>5</a:t>
            </a:r>
            <a:r>
              <a:rPr lang="zh-CN" altLang="en-US" sz="2400" dirty="0"/>
              <a:t>条，主控项目</a:t>
            </a:r>
            <a:r>
              <a:rPr lang="en-US" altLang="zh-CN" sz="2400" dirty="0"/>
              <a:t>15 </a:t>
            </a:r>
            <a:r>
              <a:rPr lang="zh-CN" altLang="en-US" sz="2400" dirty="0"/>
              <a:t>条，一般项目</a:t>
            </a:r>
            <a:r>
              <a:rPr lang="en-US" altLang="zh-CN" sz="2400" dirty="0"/>
              <a:t>2</a:t>
            </a:r>
            <a:r>
              <a:rPr lang="zh-CN" altLang="en-US" sz="2400" dirty="0"/>
              <a:t>条。</a:t>
            </a:r>
            <a:endParaRPr lang="zh-CN" altLang="en-US" sz="2400" dirty="0"/>
          </a:p>
        </p:txBody>
      </p:sp>
      <p:sp>
        <p:nvSpPr>
          <p:cNvPr id="5" name="矩形 5"/>
          <p:cNvSpPr>
            <a:spLocks noChangeArrowheads="1"/>
          </p:cNvSpPr>
          <p:nvPr/>
        </p:nvSpPr>
        <p:spPr bwMode="auto">
          <a:xfrm>
            <a:off x="121068" y="184150"/>
            <a:ext cx="2031325" cy="35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三、规范主要内容</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424702" cy="4183838"/>
          </a:xfrm>
          <a:prstGeom prst="rect">
            <a:avLst/>
          </a:prstGeom>
        </p:spPr>
        <p:txBody>
          <a:bodyPr wrap="square">
            <a:spAutoFit/>
          </a:bodyPr>
          <a:lstStyle/>
          <a:p>
            <a:pPr>
              <a:lnSpc>
                <a:spcPct val="125000"/>
              </a:lnSpc>
            </a:pPr>
            <a:r>
              <a:rPr lang="en-US" altLang="zh-CN" sz="2400" b="1" dirty="0">
                <a:solidFill>
                  <a:srgbClr val="FF0000"/>
                </a:solidFill>
                <a:latin typeface="宋体" panose="02010600030101010101" pitchFamily="2" charset="-122"/>
              </a:rPr>
              <a:t>   </a:t>
            </a:r>
            <a:r>
              <a:rPr lang="zh-CN" altLang="zh-CN" sz="2400" b="1" dirty="0">
                <a:solidFill>
                  <a:srgbClr val="FF0000"/>
                </a:solidFill>
                <a:latin typeface="宋体" panose="02010600030101010101" pitchFamily="2" charset="-122"/>
              </a:rPr>
              <a:t>第</a:t>
            </a:r>
            <a:r>
              <a:rPr lang="en-US" altLang="zh-CN" sz="2400" b="1" dirty="0">
                <a:solidFill>
                  <a:srgbClr val="FF0000"/>
                </a:solidFill>
                <a:latin typeface="宋体" panose="02010600030101010101" pitchFamily="2" charset="-122"/>
              </a:rPr>
              <a:t>14</a:t>
            </a:r>
            <a:r>
              <a:rPr lang="zh-CN" altLang="en-US" sz="2400" b="1" dirty="0">
                <a:solidFill>
                  <a:srgbClr val="FF0000"/>
                </a:solidFill>
                <a:latin typeface="宋体" panose="02010600030101010101" pitchFamily="2" charset="-122"/>
              </a:rPr>
              <a:t>章：给水排水工程</a:t>
            </a:r>
            <a:endParaRPr lang="zh-CN" altLang="zh-CN" sz="2400" b="1" dirty="0">
              <a:solidFill>
                <a:srgbClr val="FF0000"/>
              </a:solidFill>
              <a:latin typeface="宋体" panose="02010600030101010101" pitchFamily="2" charset="-122"/>
            </a:endParaRPr>
          </a:p>
          <a:p>
            <a:pPr>
              <a:lnSpc>
                <a:spcPct val="125000"/>
              </a:lnSpc>
            </a:pPr>
            <a:r>
              <a:rPr lang="zh-CN" altLang="zh-CN" sz="2400" dirty="0">
                <a:latin typeface="宋体" panose="02010600030101010101" pitchFamily="2" charset="-122"/>
              </a:rPr>
              <a:t>   本章共包含</a:t>
            </a:r>
            <a:r>
              <a:rPr lang="en-US" altLang="zh-CN" sz="2400" dirty="0">
                <a:latin typeface="宋体" panose="02010600030101010101" pitchFamily="2" charset="-122"/>
              </a:rPr>
              <a:t>11</a:t>
            </a:r>
            <a:r>
              <a:rPr lang="zh-CN" altLang="en-US" sz="2400" dirty="0">
                <a:latin typeface="宋体" panose="02010600030101010101" pitchFamily="2" charset="-122"/>
              </a:rPr>
              <a:t>条条文：一般规定</a:t>
            </a:r>
            <a:r>
              <a:rPr lang="en-US" altLang="zh-CN" sz="2400" dirty="0">
                <a:latin typeface="宋体" panose="02010600030101010101" pitchFamily="2" charset="-122"/>
              </a:rPr>
              <a:t>3</a:t>
            </a:r>
            <a:r>
              <a:rPr lang="zh-CN" altLang="en-US" sz="2400" dirty="0">
                <a:latin typeface="宋体" panose="02010600030101010101" pitchFamily="2" charset="-122"/>
              </a:rPr>
              <a:t>条，主控项目</a:t>
            </a:r>
            <a:r>
              <a:rPr lang="en-US" altLang="zh-CN" sz="2400" dirty="0">
                <a:latin typeface="宋体" panose="02010600030101010101" pitchFamily="2" charset="-122"/>
              </a:rPr>
              <a:t>6</a:t>
            </a:r>
            <a:r>
              <a:rPr lang="zh-CN" altLang="en-US" sz="2400" dirty="0">
                <a:latin typeface="宋体" panose="02010600030101010101" pitchFamily="2" charset="-122"/>
              </a:rPr>
              <a:t>条，一般项目</a:t>
            </a:r>
            <a:r>
              <a:rPr lang="en-US" altLang="zh-CN" sz="2400" dirty="0">
                <a:latin typeface="宋体" panose="02010600030101010101" pitchFamily="2" charset="-122"/>
              </a:rPr>
              <a:t>2</a:t>
            </a:r>
            <a:r>
              <a:rPr lang="zh-CN" altLang="en-US" sz="2400" dirty="0">
                <a:latin typeface="宋体" panose="02010600030101010101" pitchFamily="2" charset="-122"/>
              </a:rPr>
              <a:t>条。</a:t>
            </a:r>
            <a:endParaRPr lang="zh-CN" altLang="zh-CN" sz="2400" dirty="0">
              <a:latin typeface="宋体" panose="02010600030101010101" pitchFamily="2" charset="-122"/>
            </a:endParaRPr>
          </a:p>
          <a:p>
            <a:pPr>
              <a:lnSpc>
                <a:spcPct val="125000"/>
              </a:lnSpc>
            </a:pPr>
            <a:r>
              <a:rPr lang="zh-CN" altLang="zh-CN" sz="2400" dirty="0">
                <a:latin typeface="宋体" panose="02010600030101010101" pitchFamily="2" charset="-122"/>
              </a:rPr>
              <a:t>   为保证绿色建筑给水排水工程施工质量，规范绿色建筑给水排水工程用的材料、施工质量验收，做到</a:t>
            </a:r>
            <a:r>
              <a:rPr lang="zh-CN" altLang="zh-CN" sz="2400" dirty="0">
                <a:latin typeface="宋体" panose="02010600030101010101" pitchFamily="2" charset="-122"/>
                <a:sym typeface="宋体" panose="02010600030101010101" pitchFamily="2" charset="-122"/>
              </a:rPr>
              <a:t>节约资源、</a:t>
            </a:r>
            <a:r>
              <a:rPr lang="zh-CN" altLang="zh-CN" sz="2400" dirty="0">
                <a:latin typeface="宋体" panose="02010600030101010101" pitchFamily="2" charset="-122"/>
              </a:rPr>
              <a:t>安全耐久、健康舒适、经济合理，制定本章内容。</a:t>
            </a:r>
            <a:endParaRPr lang="zh-CN" altLang="zh-CN" sz="2400" dirty="0">
              <a:latin typeface="宋体" panose="02010600030101010101" pitchFamily="2" charset="-122"/>
            </a:endParaRPr>
          </a:p>
          <a:p>
            <a:pPr>
              <a:lnSpc>
                <a:spcPct val="125000"/>
              </a:lnSpc>
            </a:pPr>
            <a:r>
              <a:rPr lang="zh-CN" altLang="zh-CN" sz="2400" dirty="0">
                <a:latin typeface="宋体" panose="02010600030101010101" pitchFamily="2" charset="-122"/>
              </a:rPr>
              <a:t>   本规范中给水排水工程作为分项工程，主要验收内容包括：管材管件、卫生器具、阀门与仪表、水表、用水计量装置、再生水和雨水利用、调试、标识等。</a:t>
            </a:r>
            <a:endParaRPr lang="zh-CN" altLang="zh-CN" sz="2400" dirty="0">
              <a:latin typeface="宋体" panose="02010600030101010101" pitchFamily="2" charset="-122"/>
            </a:endParaRPr>
          </a:p>
        </p:txBody>
      </p:sp>
      <p:sp>
        <p:nvSpPr>
          <p:cNvPr id="5" name="矩形 5"/>
          <p:cNvSpPr>
            <a:spLocks noChangeArrowheads="1"/>
          </p:cNvSpPr>
          <p:nvPr/>
        </p:nvSpPr>
        <p:spPr bwMode="auto">
          <a:xfrm>
            <a:off x="121068" y="184150"/>
            <a:ext cx="2031325" cy="35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三、规范主要内容</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424702" cy="3528851"/>
          </a:xfrm>
          <a:prstGeom prst="rect">
            <a:avLst/>
          </a:prstGeom>
        </p:spPr>
        <p:txBody>
          <a:bodyPr wrap="square">
            <a:spAutoFit/>
          </a:bodyPr>
          <a:lstStyle/>
          <a:p>
            <a:pPr>
              <a:lnSpc>
                <a:spcPts val="3875"/>
              </a:lnSpc>
            </a:pPr>
            <a:r>
              <a:rPr lang="zh-CN" altLang="en-US" sz="2400" b="1" dirty="0">
                <a:solidFill>
                  <a:srgbClr val="FF0000"/>
                </a:solidFill>
                <a:latin typeface="黑体" panose="02010609060101010101" pitchFamily="49" charset="-122"/>
                <a:ea typeface="黑体" panose="02010609060101010101" pitchFamily="49" charset="-122"/>
              </a:rPr>
              <a:t>   第</a:t>
            </a:r>
            <a:r>
              <a:rPr lang="en-US" altLang="zh-CN" sz="2400" b="1" dirty="0">
                <a:solidFill>
                  <a:srgbClr val="FF0000"/>
                </a:solidFill>
                <a:latin typeface="黑体" panose="02010609060101010101" pitchFamily="49" charset="-122"/>
                <a:ea typeface="黑体" panose="02010609060101010101" pitchFamily="49" charset="-122"/>
              </a:rPr>
              <a:t>15</a:t>
            </a:r>
            <a:r>
              <a:rPr lang="zh-CN" altLang="en-US" sz="2400" b="1" dirty="0">
                <a:solidFill>
                  <a:srgbClr val="FF0000"/>
                </a:solidFill>
                <a:latin typeface="黑体" panose="02010609060101010101" pitchFamily="49" charset="-122"/>
                <a:ea typeface="黑体" panose="02010609060101010101" pitchFamily="49" charset="-122"/>
              </a:rPr>
              <a:t>章：室内环境</a:t>
            </a:r>
            <a:endParaRPr lang="zh-CN" altLang="en-US" sz="2400" b="1" dirty="0">
              <a:solidFill>
                <a:srgbClr val="FF0000"/>
              </a:solidFill>
              <a:latin typeface="黑体" panose="02010609060101010101" pitchFamily="49" charset="-122"/>
              <a:ea typeface="黑体" panose="02010609060101010101" pitchFamily="49" charset="-122"/>
            </a:endParaRPr>
          </a:p>
          <a:p>
            <a:pPr>
              <a:lnSpc>
                <a:spcPts val="3875"/>
              </a:lnSpc>
            </a:pPr>
            <a:r>
              <a:rPr lang="zh-CN" altLang="en-US" sz="2400" dirty="0">
                <a:latin typeface="黑体" panose="02010609060101010101" pitchFamily="49" charset="-122"/>
                <a:ea typeface="黑体" panose="02010609060101010101" pitchFamily="49" charset="-122"/>
              </a:rPr>
              <a:t>   一、编写意图：</a:t>
            </a:r>
            <a:r>
              <a:rPr lang="zh-CN" altLang="en-US" sz="2400" dirty="0">
                <a:latin typeface="宋体" panose="02010600030101010101" pitchFamily="2" charset="-122"/>
              </a:rPr>
              <a:t>针对室内环境工程如何验收，制度相应的方法和标准。</a:t>
            </a:r>
            <a:endParaRPr lang="zh-CN" altLang="en-US" sz="2400" dirty="0">
              <a:latin typeface="黑体" panose="02010609060101010101" pitchFamily="49" charset="-122"/>
              <a:ea typeface="黑体" panose="02010609060101010101" pitchFamily="49" charset="-122"/>
            </a:endParaRPr>
          </a:p>
          <a:p>
            <a:pPr>
              <a:lnSpc>
                <a:spcPts val="3875"/>
              </a:lnSpc>
            </a:pPr>
            <a:r>
              <a:rPr lang="zh-CN" altLang="en-US" sz="2400" dirty="0">
                <a:latin typeface="黑体" panose="02010609060101010101" pitchFamily="49" charset="-122"/>
                <a:ea typeface="黑体" panose="02010609060101010101" pitchFamily="49" charset="-122"/>
              </a:rPr>
              <a:t>   二、编写思路：</a:t>
            </a:r>
            <a:r>
              <a:rPr lang="zh-CN" altLang="en-US" sz="2400" dirty="0">
                <a:latin typeface="宋体" panose="02010600030101010101" pitchFamily="2" charset="-122"/>
              </a:rPr>
              <a:t>针对</a:t>
            </a:r>
            <a:r>
              <a:rPr lang="zh-CN" altLang="en-US" sz="2400" dirty="0">
                <a:latin typeface="宋体" panose="02010600030101010101" pitchFamily="2" charset="-122"/>
                <a:sym typeface="黑体" panose="02010609060101010101" pitchFamily="49" charset="-122"/>
              </a:rPr>
              <a:t>影响室内环境质量的主要因素（包括室内声学环境、室内采光环境、室内空气质量和温湿度和通风效果），制定工程检验批划分原则，相关工程材料、检验批检查方法和检查数量等。</a:t>
            </a:r>
            <a:endParaRPr lang="zh-CN" altLang="en-US" sz="2400" dirty="0">
              <a:latin typeface="宋体" panose="02010600030101010101" pitchFamily="2" charset="-122"/>
              <a:sym typeface="黑体" panose="02010609060101010101" pitchFamily="49" charset="-122"/>
            </a:endParaRPr>
          </a:p>
        </p:txBody>
      </p:sp>
      <p:sp>
        <p:nvSpPr>
          <p:cNvPr id="5" name="矩形 5"/>
          <p:cNvSpPr>
            <a:spLocks noChangeArrowheads="1"/>
          </p:cNvSpPr>
          <p:nvPr/>
        </p:nvSpPr>
        <p:spPr bwMode="auto">
          <a:xfrm>
            <a:off x="121068" y="184150"/>
            <a:ext cx="2031325" cy="35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三、规范主要内容</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424702" cy="3528851"/>
          </a:xfrm>
          <a:prstGeom prst="rect">
            <a:avLst/>
          </a:prstGeom>
        </p:spPr>
        <p:txBody>
          <a:bodyPr wrap="square">
            <a:spAutoFit/>
          </a:bodyPr>
          <a:lstStyle/>
          <a:p>
            <a:pPr>
              <a:lnSpc>
                <a:spcPts val="3000"/>
              </a:lnSpc>
            </a:pPr>
            <a:r>
              <a:rPr lang="zh-CN" altLang="en-US" sz="2400" b="1" dirty="0">
                <a:latin typeface="黑体" panose="02010609060101010101" pitchFamily="49" charset="-122"/>
                <a:ea typeface="黑体" panose="02010609060101010101" pitchFamily="49" charset="-122"/>
              </a:rPr>
              <a:t>   三、主要内容：</a:t>
            </a:r>
            <a:endParaRPr lang="zh-CN" altLang="en-US" sz="2400" b="1" dirty="0">
              <a:latin typeface="黑体" panose="02010609060101010101" pitchFamily="49" charset="-122"/>
              <a:ea typeface="黑体" panose="02010609060101010101" pitchFamily="49" charset="-122"/>
            </a:endParaRPr>
          </a:p>
          <a:p>
            <a:pPr>
              <a:lnSpc>
                <a:spcPts val="3000"/>
              </a:lnSpc>
            </a:pPr>
            <a:r>
              <a:rPr lang="zh-CN" altLang="en-US" sz="2400" b="1" dirty="0">
                <a:latin typeface="黑体" panose="02010609060101010101" pitchFamily="49" charset="-122"/>
                <a:ea typeface="黑体" panose="02010609060101010101" pitchFamily="49" charset="-122"/>
              </a:rPr>
              <a:t>   一般规定：</a:t>
            </a:r>
            <a:r>
              <a:rPr lang="en-US" altLang="zh-CN" sz="2400" b="1" dirty="0">
                <a:latin typeface="宋体" panose="02010600030101010101" pitchFamily="2" charset="-122"/>
              </a:rPr>
              <a:t>1</a:t>
            </a:r>
            <a:r>
              <a:rPr lang="zh-CN" altLang="en-US" sz="2400" b="1" dirty="0">
                <a:latin typeface="宋体" panose="02010600030101010101" pitchFamily="2" charset="-122"/>
              </a:rPr>
              <a:t>、介绍本章适用范围   </a:t>
            </a:r>
            <a:r>
              <a:rPr lang="en-US" altLang="zh-CN" sz="2400" b="1" dirty="0">
                <a:latin typeface="宋体" panose="02010600030101010101" pitchFamily="2" charset="-122"/>
              </a:rPr>
              <a:t>2</a:t>
            </a:r>
            <a:r>
              <a:rPr lang="zh-CN" altLang="en-US" sz="2400" b="1" dirty="0">
                <a:latin typeface="宋体" panose="02010600030101010101" pitchFamily="2" charset="-122"/>
              </a:rPr>
              <a:t>、编制检验批划分条件及要求   </a:t>
            </a:r>
            <a:r>
              <a:rPr lang="en-US" altLang="zh-CN" sz="2400" b="1" dirty="0">
                <a:latin typeface="宋体" panose="02010600030101010101" pitchFamily="2" charset="-122"/>
              </a:rPr>
              <a:t>3</a:t>
            </a:r>
            <a:r>
              <a:rPr lang="zh-CN" altLang="en-US" sz="2400" b="1" dirty="0">
                <a:latin typeface="宋体" panose="02010600030101010101" pitchFamily="2" charset="-122"/>
              </a:rPr>
              <a:t>、一般规定共</a:t>
            </a:r>
            <a:r>
              <a:rPr lang="en-US" altLang="zh-CN" sz="2400" b="1" dirty="0">
                <a:latin typeface="宋体" panose="02010600030101010101" pitchFamily="2" charset="-122"/>
              </a:rPr>
              <a:t>2</a:t>
            </a:r>
            <a:r>
              <a:rPr lang="zh-CN" altLang="en-US" sz="2400" b="1" dirty="0">
                <a:latin typeface="宋体" panose="02010600030101010101" pitchFamily="2" charset="-122"/>
              </a:rPr>
              <a:t>条</a:t>
            </a:r>
            <a:endParaRPr lang="zh-CN" altLang="en-US" sz="2400" b="1" dirty="0">
              <a:latin typeface="宋体" panose="02010600030101010101" pitchFamily="2" charset="-122"/>
            </a:endParaRPr>
          </a:p>
          <a:p>
            <a:pPr>
              <a:lnSpc>
                <a:spcPts val="3000"/>
              </a:lnSpc>
            </a:pPr>
            <a:r>
              <a:rPr lang="zh-CN" altLang="en-US" sz="2400" b="1" dirty="0">
                <a:latin typeface="黑体" panose="02010609060101010101" pitchFamily="49" charset="-122"/>
                <a:ea typeface="黑体" panose="02010609060101010101" pitchFamily="49" charset="-122"/>
              </a:rPr>
              <a:t>   主控项目：</a:t>
            </a:r>
            <a:r>
              <a:rPr lang="en-US" altLang="zh-CN" sz="2400" b="1" dirty="0">
                <a:latin typeface="宋体" panose="02010600030101010101" pitchFamily="2" charset="-122"/>
                <a:sym typeface="黑体" panose="02010609060101010101" pitchFamily="49" charset="-122"/>
              </a:rPr>
              <a:t>1</a:t>
            </a:r>
            <a:r>
              <a:rPr lang="zh-CN" altLang="en-US" sz="2400" b="1" dirty="0">
                <a:latin typeface="宋体" panose="02010600030101010101" pitchFamily="2" charset="-122"/>
                <a:sym typeface="黑体" panose="02010609060101010101" pitchFamily="49" charset="-122"/>
              </a:rPr>
              <a:t>、分别介绍室内声学环境、室内采光环境、室内空气质量和温湿度、通风效果质量主控项目及检查方法、检查数量   </a:t>
            </a:r>
            <a:r>
              <a:rPr lang="en-US" altLang="zh-CN" sz="2400" b="1" dirty="0">
                <a:latin typeface="宋体" panose="02010600030101010101" pitchFamily="2" charset="-122"/>
                <a:sym typeface="黑体" panose="02010609060101010101" pitchFamily="49" charset="-122"/>
              </a:rPr>
              <a:t>2</a:t>
            </a:r>
            <a:r>
              <a:rPr lang="zh-CN" altLang="en-US" sz="2400" b="1" dirty="0">
                <a:latin typeface="宋体" panose="02010600030101010101" pitchFamily="2" charset="-122"/>
                <a:sym typeface="黑体" panose="02010609060101010101" pitchFamily="49" charset="-122"/>
              </a:rPr>
              <a:t>、主控项目</a:t>
            </a:r>
            <a:r>
              <a:rPr lang="zh-CN" altLang="en-US" sz="2400" b="1" dirty="0">
                <a:latin typeface="宋体" panose="02010600030101010101" pitchFamily="2" charset="-122"/>
              </a:rPr>
              <a:t>共</a:t>
            </a:r>
            <a:r>
              <a:rPr lang="en-US" altLang="zh-CN" sz="2400" b="1" dirty="0">
                <a:latin typeface="宋体" panose="02010600030101010101" pitchFamily="2" charset="-122"/>
              </a:rPr>
              <a:t>11</a:t>
            </a:r>
            <a:r>
              <a:rPr lang="zh-CN" altLang="en-US" sz="2400" b="1" dirty="0">
                <a:latin typeface="宋体" panose="02010600030101010101" pitchFamily="2" charset="-122"/>
              </a:rPr>
              <a:t>条 </a:t>
            </a:r>
            <a:endParaRPr lang="zh-CN" altLang="en-US" sz="2400" b="1" dirty="0">
              <a:latin typeface="宋体" panose="02010600030101010101" pitchFamily="2" charset="-122"/>
              <a:sym typeface="黑体" panose="02010609060101010101" pitchFamily="49" charset="-122"/>
            </a:endParaRPr>
          </a:p>
          <a:p>
            <a:pPr>
              <a:lnSpc>
                <a:spcPts val="3000"/>
              </a:lnSpc>
            </a:pPr>
            <a:r>
              <a:rPr lang="zh-CN" altLang="en-US" sz="2400" b="1" dirty="0">
                <a:latin typeface="黑体" panose="02010609060101010101" pitchFamily="49" charset="-122"/>
                <a:ea typeface="黑体" panose="02010609060101010101" pitchFamily="49" charset="-122"/>
                <a:sym typeface="黑体" panose="02010609060101010101" pitchFamily="49" charset="-122"/>
              </a:rPr>
              <a:t>   一般项目：</a:t>
            </a:r>
            <a:r>
              <a:rPr lang="en-US" altLang="zh-CN" sz="2400" b="1" dirty="0">
                <a:latin typeface="宋体" panose="02010600030101010101" pitchFamily="2" charset="-122"/>
                <a:sym typeface="黑体" panose="02010609060101010101" pitchFamily="49" charset="-122"/>
              </a:rPr>
              <a:t>1</a:t>
            </a:r>
            <a:r>
              <a:rPr lang="zh-CN" altLang="en-US" sz="2400" b="1" dirty="0">
                <a:latin typeface="宋体" panose="02010600030101010101" pitchFamily="2" charset="-122"/>
                <a:sym typeface="黑体" panose="02010609060101010101" pitchFamily="49" charset="-122"/>
              </a:rPr>
              <a:t>、分别介绍室内声学环境、室内采光环境、室内空气质量和温湿度、通风效果质量一般项目及检查方法、检查数量   </a:t>
            </a:r>
            <a:r>
              <a:rPr lang="en-US" altLang="zh-CN" sz="2400" b="1" dirty="0">
                <a:latin typeface="宋体" panose="02010600030101010101" pitchFamily="2" charset="-122"/>
                <a:sym typeface="黑体" panose="02010609060101010101" pitchFamily="49" charset="-122"/>
              </a:rPr>
              <a:t>2</a:t>
            </a:r>
            <a:r>
              <a:rPr lang="zh-CN" altLang="en-US" sz="2400" b="1" dirty="0">
                <a:latin typeface="宋体" panose="02010600030101010101" pitchFamily="2" charset="-122"/>
                <a:sym typeface="黑体" panose="02010609060101010101" pitchFamily="49" charset="-122"/>
              </a:rPr>
              <a:t>、一般项目</a:t>
            </a:r>
            <a:r>
              <a:rPr lang="zh-CN" altLang="en-US" sz="2400" b="1" dirty="0">
                <a:latin typeface="宋体" panose="02010600030101010101" pitchFamily="2" charset="-122"/>
              </a:rPr>
              <a:t>共</a:t>
            </a:r>
            <a:r>
              <a:rPr lang="en-US" altLang="zh-CN" sz="2400" b="1" dirty="0">
                <a:latin typeface="宋体" panose="02010600030101010101" pitchFamily="2" charset="-122"/>
              </a:rPr>
              <a:t>9</a:t>
            </a:r>
            <a:r>
              <a:rPr lang="zh-CN" altLang="en-US" sz="2400" b="1" dirty="0">
                <a:latin typeface="宋体" panose="02010600030101010101" pitchFamily="2" charset="-122"/>
              </a:rPr>
              <a:t>条</a:t>
            </a:r>
            <a:endParaRPr lang="zh-CN" altLang="en-US" sz="2400" b="1" dirty="0">
              <a:latin typeface="宋体" panose="02010600030101010101" pitchFamily="2" charset="-122"/>
            </a:endParaRPr>
          </a:p>
        </p:txBody>
      </p:sp>
      <p:sp>
        <p:nvSpPr>
          <p:cNvPr id="5" name="矩形 5"/>
          <p:cNvSpPr>
            <a:spLocks noChangeArrowheads="1"/>
          </p:cNvSpPr>
          <p:nvPr/>
        </p:nvSpPr>
        <p:spPr bwMode="auto">
          <a:xfrm>
            <a:off x="121068" y="184150"/>
            <a:ext cx="2031325" cy="35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三、规范主要内容</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424702" cy="3361882"/>
          </a:xfrm>
          <a:prstGeom prst="rect">
            <a:avLst/>
          </a:prstGeom>
        </p:spPr>
        <p:txBody>
          <a:bodyPr wrap="square">
            <a:spAutoFit/>
          </a:bodyPr>
          <a:lstStyle/>
          <a:p>
            <a:pPr>
              <a:lnSpc>
                <a:spcPts val="3675"/>
              </a:lnSpc>
            </a:pPr>
            <a:r>
              <a:rPr lang="zh-CN" altLang="en-US" sz="2400" b="1" dirty="0">
                <a:solidFill>
                  <a:srgbClr val="FF0000"/>
                </a:solidFill>
                <a:sym typeface="黑体" panose="02010609060101010101" pitchFamily="49" charset="-122"/>
              </a:rPr>
              <a:t>      第 </a:t>
            </a:r>
            <a:r>
              <a:rPr lang="en-US" altLang="zh-CN" sz="2400" b="1" dirty="0">
                <a:solidFill>
                  <a:srgbClr val="FF0000"/>
                </a:solidFill>
                <a:sym typeface="黑体" panose="02010609060101010101" pitchFamily="49" charset="-122"/>
              </a:rPr>
              <a:t>16</a:t>
            </a:r>
            <a:r>
              <a:rPr lang="zh-CN" altLang="en-US" sz="2400" b="1" dirty="0">
                <a:solidFill>
                  <a:srgbClr val="FF0000"/>
                </a:solidFill>
                <a:sym typeface="黑体" panose="02010609060101010101" pitchFamily="49" charset="-122"/>
              </a:rPr>
              <a:t>章：场地与室外环境</a:t>
            </a:r>
            <a:endParaRPr lang="zh-CN" altLang="en-US" sz="2400" b="1" dirty="0">
              <a:solidFill>
                <a:srgbClr val="FF0000"/>
              </a:solidFill>
              <a:sym typeface="黑体" panose="02010609060101010101" pitchFamily="49" charset="-122"/>
            </a:endParaRPr>
          </a:p>
          <a:p>
            <a:pPr>
              <a:lnSpc>
                <a:spcPts val="3675"/>
              </a:lnSpc>
            </a:pPr>
            <a:r>
              <a:rPr lang="zh-CN" altLang="en-US" sz="2400" b="1" dirty="0">
                <a:sym typeface="黑体" panose="02010609060101010101" pitchFamily="49" charset="-122"/>
              </a:rPr>
              <a:t>      一、编写意图：确定场地与室外环境中与绿色建筑相关部分的施工质量怎样验收、制定的方法及标准。</a:t>
            </a:r>
            <a:endParaRPr lang="en-US" altLang="zh-CN" sz="2400" b="1" dirty="0">
              <a:sym typeface="黑体" panose="02010609060101010101" pitchFamily="49" charset="-122"/>
            </a:endParaRPr>
          </a:p>
          <a:p>
            <a:pPr>
              <a:lnSpc>
                <a:spcPts val="3675"/>
              </a:lnSpc>
            </a:pPr>
            <a:r>
              <a:rPr lang="zh-CN" altLang="en-US" sz="2400" b="1" dirty="0">
                <a:sym typeface="黑体" panose="02010609060101010101" pitchFamily="49" charset="-122"/>
              </a:rPr>
              <a:t>      二、编写思路：从绿色建筑的根本定义中的为人们提供健康、适用、高效的使用空间，最大限度的实现人与自然和谐共生的理念从发，同时从可以衡量施工质量的角度编写确定相关内容。</a:t>
            </a:r>
            <a:endParaRPr lang="zh-CN" altLang="en-US" sz="2400" b="1" dirty="0">
              <a:sym typeface="黑体" panose="02010609060101010101" pitchFamily="49" charset="-122"/>
            </a:endParaRPr>
          </a:p>
        </p:txBody>
      </p:sp>
      <p:sp>
        <p:nvSpPr>
          <p:cNvPr id="5" name="矩形 5"/>
          <p:cNvSpPr>
            <a:spLocks noChangeArrowheads="1"/>
          </p:cNvSpPr>
          <p:nvPr/>
        </p:nvSpPr>
        <p:spPr bwMode="auto">
          <a:xfrm>
            <a:off x="121068" y="184150"/>
            <a:ext cx="2031325" cy="35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三、规范主要内容</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424702" cy="4071627"/>
          </a:xfrm>
          <a:prstGeom prst="rect">
            <a:avLst/>
          </a:prstGeom>
        </p:spPr>
        <p:txBody>
          <a:bodyPr wrap="square">
            <a:spAutoFit/>
          </a:bodyPr>
          <a:lstStyle/>
          <a:p>
            <a:pPr>
              <a:lnSpc>
                <a:spcPts val="3475"/>
              </a:lnSpc>
            </a:pPr>
            <a:r>
              <a:rPr lang="zh-CN" altLang="en-US" sz="2400" b="1" dirty="0">
                <a:sym typeface="黑体" panose="02010609060101010101" pitchFamily="49" charset="-122"/>
              </a:rPr>
              <a:t>      三、主要内容：</a:t>
            </a:r>
            <a:endParaRPr lang="en-US" altLang="zh-CN" sz="2400" b="1" dirty="0">
              <a:sym typeface="黑体" panose="02010609060101010101" pitchFamily="49" charset="-122"/>
            </a:endParaRPr>
          </a:p>
          <a:p>
            <a:pPr>
              <a:lnSpc>
                <a:spcPts val="3475"/>
              </a:lnSpc>
            </a:pPr>
            <a:r>
              <a:rPr lang="en-US" altLang="zh-CN" sz="2400" dirty="0">
                <a:latin typeface="黑体" panose="02010609060101010101" pitchFamily="49" charset="-122"/>
                <a:ea typeface="黑体" panose="02010609060101010101" pitchFamily="49" charset="-122"/>
              </a:rPr>
              <a:t>    1</a:t>
            </a:r>
            <a:r>
              <a:rPr lang="zh-CN" altLang="en-US" sz="2400" dirty="0">
                <a:latin typeface="黑体" panose="02010609060101010101" pitchFamily="49" charset="-122"/>
                <a:ea typeface="黑体" panose="02010609060101010101" pitchFamily="49" charset="-122"/>
              </a:rPr>
              <a:t>、主控项目</a:t>
            </a:r>
            <a:r>
              <a:rPr lang="zh-CN" altLang="en-US" sz="2400" dirty="0"/>
              <a:t>：</a:t>
            </a:r>
            <a:r>
              <a:rPr lang="zh-CN" altLang="en-US" sz="2400" b="1" dirty="0">
                <a:sym typeface="黑体" panose="02010609060101010101" pitchFamily="49" charset="-122"/>
              </a:rPr>
              <a:t>分别介绍场地与室外环境中有关生态保护、雨洪控制、场地绿地率、垃圾收集及防污染设施、场地综合布线、居住冬季日照、场地及道路照明、玻璃幕墙反射比、隔降噪声措施、绿化方式及配置主控项目及检查方法、检查数量。</a:t>
            </a:r>
            <a:endParaRPr lang="en-US" altLang="zh-CN" sz="2400" b="1" dirty="0">
              <a:sym typeface="黑体" panose="02010609060101010101" pitchFamily="49" charset="-122"/>
            </a:endParaRPr>
          </a:p>
          <a:p>
            <a:pPr>
              <a:lnSpc>
                <a:spcPts val="3475"/>
              </a:lnSpc>
            </a:pPr>
            <a:r>
              <a:rPr lang="en-US" altLang="zh-CN" sz="2400" b="1" dirty="0">
                <a:sym typeface="黑体" panose="02010609060101010101" pitchFamily="49" charset="-122"/>
              </a:rPr>
              <a:t>      2</a:t>
            </a:r>
            <a:r>
              <a:rPr lang="zh-CN" altLang="en-US" sz="2400" b="1" dirty="0">
                <a:sym typeface="黑体" panose="02010609060101010101" pitchFamily="49" charset="-122"/>
              </a:rPr>
              <a:t>、一般项目：分别介绍场地与周边的公共服务设施配置情况、场地交通情况、停车设施的</a:t>
            </a:r>
            <a:r>
              <a:rPr lang="zh-CN" altLang="en-US" sz="2400" b="1" dirty="0">
                <a:latin typeface="黑体" panose="02010609060101010101" pitchFamily="49" charset="-122"/>
                <a:ea typeface="黑体" panose="02010609060101010101" pitchFamily="49" charset="-122"/>
                <a:sym typeface="黑体" panose="02010609060101010101" pitchFamily="49" charset="-122"/>
              </a:rPr>
              <a:t>一般</a:t>
            </a:r>
            <a:r>
              <a:rPr lang="zh-CN" altLang="en-US" sz="2400" b="1" dirty="0">
                <a:latin typeface="宋体" panose="02010600030101010101" pitchFamily="2" charset="-122"/>
                <a:sym typeface="黑体" panose="02010609060101010101" pitchFamily="49" charset="-122"/>
              </a:rPr>
              <a:t>项目及检查方法、检查数量。</a:t>
            </a:r>
            <a:endParaRPr lang="zh-CN" altLang="en-US" sz="2400" b="1" dirty="0">
              <a:latin typeface="宋体" panose="02010600030101010101" pitchFamily="2" charset="-122"/>
              <a:sym typeface="黑体" panose="02010609060101010101" pitchFamily="49" charset="-122"/>
            </a:endParaRPr>
          </a:p>
        </p:txBody>
      </p:sp>
      <p:sp>
        <p:nvSpPr>
          <p:cNvPr id="5" name="矩形 5"/>
          <p:cNvSpPr>
            <a:spLocks noChangeArrowheads="1"/>
          </p:cNvSpPr>
          <p:nvPr/>
        </p:nvSpPr>
        <p:spPr bwMode="auto">
          <a:xfrm>
            <a:off x="121068" y="184150"/>
            <a:ext cx="2031325" cy="35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三、规范主要内容</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424702" cy="3275320"/>
          </a:xfrm>
          <a:prstGeom prst="rect">
            <a:avLst/>
          </a:prstGeom>
        </p:spPr>
        <p:txBody>
          <a:bodyPr wrap="square">
            <a:spAutoFit/>
          </a:bodyPr>
          <a:lstStyle/>
          <a:p>
            <a:pPr marL="0" indent="0">
              <a:lnSpc>
                <a:spcPts val="3580"/>
              </a:lnSpc>
              <a:spcBef>
                <a:spcPts val="0"/>
              </a:spcBef>
              <a:buFontTx/>
              <a:buNone/>
            </a:pPr>
            <a:r>
              <a:rPr lang="zh-CN" altLang="en-US" sz="2400" b="1" noProof="1">
                <a:solidFill>
                  <a:srgbClr val="FF0000"/>
                </a:solidFill>
                <a:sym typeface="+mn-ea"/>
              </a:rPr>
              <a:t>       第</a:t>
            </a:r>
            <a:r>
              <a:rPr lang="en-US" altLang="zh-CN" sz="2400" b="1" noProof="1">
                <a:solidFill>
                  <a:srgbClr val="FF0000"/>
                </a:solidFill>
                <a:sym typeface="+mn-ea"/>
              </a:rPr>
              <a:t>17</a:t>
            </a:r>
            <a:r>
              <a:rPr lang="zh-CN" altLang="en-US" sz="2400" b="1" noProof="1">
                <a:solidFill>
                  <a:srgbClr val="FF0000"/>
                </a:solidFill>
                <a:sym typeface="+mn-ea"/>
              </a:rPr>
              <a:t>章：景观环境工程</a:t>
            </a:r>
            <a:endParaRPr lang="zh-CN" altLang="en-US" sz="2400" b="1" noProof="1">
              <a:solidFill>
                <a:srgbClr val="FF0000"/>
              </a:solidFill>
              <a:sym typeface="+mn-ea"/>
            </a:endParaRPr>
          </a:p>
          <a:p>
            <a:pPr marL="0" indent="0">
              <a:lnSpc>
                <a:spcPts val="3580"/>
              </a:lnSpc>
              <a:spcBef>
                <a:spcPts val="0"/>
              </a:spcBef>
              <a:buFontTx/>
              <a:buNone/>
            </a:pPr>
            <a:r>
              <a:rPr lang="zh-CN" altLang="en-US" sz="2400" b="1" noProof="1">
                <a:sym typeface="+mn-ea"/>
              </a:rPr>
              <a:t>       一、编写意图：针对绿色建筑工程中涉及景观环境分项</a:t>
            </a:r>
            <a:r>
              <a:rPr lang="zh-CN" altLang="en-US" sz="2400" b="1" noProof="1">
                <a:sym typeface="宋体" panose="02010600030101010101" pitchFamily="2" charset="-122"/>
              </a:rPr>
              <a:t>工程</a:t>
            </a:r>
            <a:r>
              <a:rPr lang="zh-CN" altLang="en-US" sz="2400" b="1" noProof="1">
                <a:sym typeface="+mn-ea"/>
              </a:rPr>
              <a:t>质量如何验收，制定方法和标准；</a:t>
            </a:r>
            <a:endParaRPr lang="zh-CN" altLang="en-US" sz="2400" b="1" noProof="1"/>
          </a:p>
          <a:p>
            <a:pPr marL="0" indent="0">
              <a:lnSpc>
                <a:spcPts val="3580"/>
              </a:lnSpc>
              <a:spcBef>
                <a:spcPts val="0"/>
              </a:spcBef>
              <a:buFontTx/>
              <a:buNone/>
            </a:pPr>
            <a:r>
              <a:rPr lang="zh-CN" altLang="en-US" sz="2400" b="1" noProof="1">
                <a:sym typeface="+mn-ea"/>
              </a:rPr>
              <a:t>       二、编写思路：收集景观工程中涉及</a:t>
            </a:r>
            <a:r>
              <a:rPr lang="en-US" altLang="zh-CN" sz="2400" b="1" noProof="1">
                <a:sym typeface="+mn-ea"/>
              </a:rPr>
              <a:t>“</a:t>
            </a:r>
            <a:r>
              <a:rPr lang="zh-CN" altLang="en-US" sz="2400" b="1" noProof="1">
                <a:sym typeface="+mn-ea"/>
              </a:rPr>
              <a:t>四节一环保</a:t>
            </a:r>
            <a:r>
              <a:rPr lang="en-US" altLang="zh-CN" sz="2400" b="1" noProof="1">
                <a:sym typeface="+mn-ea"/>
              </a:rPr>
              <a:t>”</a:t>
            </a:r>
            <a:r>
              <a:rPr lang="zh-CN" altLang="en-US" sz="2400" b="1" noProof="1">
                <a:sym typeface="+mn-ea"/>
              </a:rPr>
              <a:t>的原材料及施工工艺，制定相应的验收方法；</a:t>
            </a:r>
            <a:endParaRPr lang="zh-CN" altLang="en-US" sz="2400" b="1" noProof="1"/>
          </a:p>
          <a:p>
            <a:pPr marL="0" indent="0">
              <a:lnSpc>
                <a:spcPts val="3580"/>
              </a:lnSpc>
              <a:spcBef>
                <a:spcPts val="0"/>
              </a:spcBef>
              <a:buFontTx/>
              <a:buNone/>
            </a:pPr>
            <a:r>
              <a:rPr lang="zh-CN" altLang="en-US" sz="2400" b="1" noProof="1">
                <a:sym typeface="+mn-ea"/>
              </a:rPr>
              <a:t>       三、主要内容：本章共含三节</a:t>
            </a:r>
            <a:r>
              <a:rPr lang="en-US" altLang="zh-CN" sz="2400" b="1" noProof="1">
                <a:sym typeface="+mn-ea"/>
              </a:rPr>
              <a:t>12</a:t>
            </a:r>
            <a:r>
              <a:rPr lang="zh-CN" altLang="en-US" sz="2400" b="1" noProof="1">
                <a:sym typeface="+mn-ea"/>
              </a:rPr>
              <a:t>条内容，其中一般规定</a:t>
            </a:r>
            <a:r>
              <a:rPr lang="en-US" altLang="zh-CN" sz="2400" b="1" noProof="1">
                <a:sym typeface="+mn-ea"/>
              </a:rPr>
              <a:t>2</a:t>
            </a:r>
            <a:r>
              <a:rPr lang="zh-CN" altLang="en-US" sz="2400" b="1" noProof="1">
                <a:sym typeface="+mn-ea"/>
              </a:rPr>
              <a:t>条，主控项目</a:t>
            </a:r>
            <a:r>
              <a:rPr lang="en-US" altLang="zh-CN" sz="2400" b="1" noProof="1">
                <a:sym typeface="+mn-ea"/>
              </a:rPr>
              <a:t>6</a:t>
            </a:r>
            <a:r>
              <a:rPr lang="zh-CN" altLang="en-US" sz="2400" b="1" noProof="1">
                <a:sym typeface="+mn-ea"/>
              </a:rPr>
              <a:t>条，一般项目</a:t>
            </a:r>
            <a:r>
              <a:rPr lang="en-US" altLang="zh-CN" sz="2400" b="1" noProof="1">
                <a:sym typeface="+mn-ea"/>
              </a:rPr>
              <a:t>4</a:t>
            </a:r>
            <a:r>
              <a:rPr lang="zh-CN" altLang="en-US" sz="2400" b="1" noProof="1">
                <a:sym typeface="+mn-ea"/>
              </a:rPr>
              <a:t>条。</a:t>
            </a:r>
            <a:endParaRPr lang="zh-CN" altLang="en-US" sz="2400" b="1" noProof="1">
              <a:latin typeface="宋体" panose="02010600030101010101" pitchFamily="2" charset="-122"/>
            </a:endParaRPr>
          </a:p>
        </p:txBody>
      </p:sp>
      <p:sp>
        <p:nvSpPr>
          <p:cNvPr id="5" name="矩形 5"/>
          <p:cNvSpPr>
            <a:spLocks noChangeArrowheads="1"/>
          </p:cNvSpPr>
          <p:nvPr/>
        </p:nvSpPr>
        <p:spPr bwMode="auto">
          <a:xfrm>
            <a:off x="121068" y="184150"/>
            <a:ext cx="2031325" cy="35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三、规范主要内容</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2"/>
          <p:cNvSpPr>
            <a:spLocks noChangeArrowheads="1"/>
          </p:cNvSpPr>
          <p:nvPr/>
        </p:nvSpPr>
        <p:spPr bwMode="auto">
          <a:xfrm>
            <a:off x="0" y="0"/>
            <a:ext cx="9180513" cy="5143500"/>
          </a:xfrm>
          <a:prstGeom prst="rect">
            <a:avLst/>
          </a:prstGeom>
          <a:solidFill>
            <a:schemeClr val="bg1"/>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buFont typeface="Arial" panose="020B0604020202020204" pitchFamily="34" charset="0"/>
              <a:buNone/>
            </a:pPr>
            <a:endParaRPr lang="zh-CN" altLang="en-US">
              <a:solidFill>
                <a:srgbClr val="FFFFFF"/>
              </a:solidFill>
            </a:endParaRPr>
          </a:p>
        </p:txBody>
      </p:sp>
      <p:sp>
        <p:nvSpPr>
          <p:cNvPr id="4101" name="矩形 6"/>
          <p:cNvSpPr>
            <a:spLocks noChangeArrowheads="1"/>
          </p:cNvSpPr>
          <p:nvPr/>
        </p:nvSpPr>
        <p:spPr bwMode="auto">
          <a:xfrm>
            <a:off x="184150" y="362585"/>
            <a:ext cx="8795385" cy="5067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600"/>
              </a:spcAft>
              <a:buFont typeface="Arial" panose="020B0604020202020204" pitchFamily="34" charset="0"/>
              <a:buNone/>
            </a:pPr>
            <a:r>
              <a:rPr lang="zh-CN" altLang="en-US" sz="18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检查组进行绿色建筑及建筑节能资料检查</a:t>
            </a:r>
            <a:endParaRPr lang="zh-CN" altLang="en-US" sz="18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02" name="Rectangle 4"/>
          <p:cNvSpPr>
            <a:spLocks noChangeArrowheads="1"/>
          </p:cNvSpPr>
          <p:nvPr/>
        </p:nvSpPr>
        <p:spPr bwMode="auto">
          <a:xfrm>
            <a:off x="395605" y="915670"/>
            <a:ext cx="8424545" cy="299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1635" tIns="40817" rIns="81635" bIns="40817"/>
          <a:lstStyle/>
          <a:p>
            <a:pPr eaLnBrk="1" hangingPunct="1">
              <a:lnSpc>
                <a:spcPct val="200000"/>
              </a:lnSpc>
            </a:pPr>
            <a:r>
              <a:rPr lang="zh-CN" altLang="en-US" sz="1800" b="1" dirty="0">
                <a:solidFill>
                  <a:srgbClr val="404040"/>
                </a:solidFill>
                <a:latin typeface="微软雅黑" panose="020B0503020204020204" pitchFamily="34" charset="-122"/>
                <a:ea typeface="微软雅黑" panose="020B0503020204020204" pitchFamily="34" charset="-122"/>
              </a:rPr>
              <a:t>       </a:t>
            </a:r>
            <a:endParaRPr lang="zh-CN" altLang="en-US" sz="2000" b="1" dirty="0">
              <a:solidFill>
                <a:srgbClr val="404040"/>
              </a:solidFill>
              <a:latin typeface="微软雅黑" panose="020B0503020204020204" pitchFamily="34" charset="-122"/>
              <a:ea typeface="微软雅黑" panose="020B0503020204020204" pitchFamily="34" charset="-122"/>
            </a:endParaRPr>
          </a:p>
        </p:txBody>
      </p:sp>
      <p:pic>
        <p:nvPicPr>
          <p:cNvPr id="3" name="图片 2" descr="90163c5dfb04f740188d4bf0b9ac28f"/>
          <p:cNvPicPr>
            <a:picLocks noChangeAspect="1"/>
          </p:cNvPicPr>
          <p:nvPr/>
        </p:nvPicPr>
        <p:blipFill>
          <a:blip r:embed="rId1"/>
          <a:stretch>
            <a:fillRect/>
          </a:stretch>
        </p:blipFill>
        <p:spPr>
          <a:xfrm>
            <a:off x="79375" y="1029970"/>
            <a:ext cx="8900160" cy="5065395"/>
          </a:xfrm>
          <a:prstGeom prst="rect">
            <a:avLst/>
          </a:prstGeom>
        </p:spPr>
      </p:pic>
    </p:spTree>
  </p:cSld>
  <p:clrMapOvr>
    <a:masterClrMapping/>
  </p:clrMapOvr>
  <p:transition spd="slow">
    <p:pull dir="l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424702" cy="3736985"/>
          </a:xfrm>
          <a:prstGeom prst="rect">
            <a:avLst/>
          </a:prstGeom>
        </p:spPr>
        <p:txBody>
          <a:bodyPr wrap="square">
            <a:spAutoFit/>
          </a:bodyPr>
          <a:lstStyle/>
          <a:p>
            <a:pPr marL="0" indent="0">
              <a:lnSpc>
                <a:spcPct val="125000"/>
              </a:lnSpc>
              <a:buFontTx/>
              <a:buNone/>
            </a:pPr>
            <a:r>
              <a:rPr lang="zh-CN" altLang="en-US" sz="2400" dirty="0"/>
              <a:t>       </a:t>
            </a:r>
            <a:r>
              <a:rPr lang="zh-CN" altLang="en-US" sz="2400" b="1" dirty="0">
                <a:solidFill>
                  <a:srgbClr val="FF0000"/>
                </a:solidFill>
              </a:rPr>
              <a:t>第</a:t>
            </a:r>
            <a:r>
              <a:rPr lang="en-US" altLang="zh-CN" sz="2400" b="1" dirty="0">
                <a:solidFill>
                  <a:srgbClr val="FF0000"/>
                </a:solidFill>
              </a:rPr>
              <a:t>18</a:t>
            </a:r>
            <a:r>
              <a:rPr lang="zh-CN" altLang="en-US" sz="2400" b="1" dirty="0">
                <a:solidFill>
                  <a:srgbClr val="FF0000"/>
                </a:solidFill>
              </a:rPr>
              <a:t>章：可再生能源系统</a:t>
            </a:r>
            <a:endParaRPr lang="en-US" altLang="zh-CN" sz="2400" b="1" dirty="0">
              <a:solidFill>
                <a:srgbClr val="FF0000"/>
              </a:solidFill>
            </a:endParaRPr>
          </a:p>
          <a:p>
            <a:pPr marL="0" indent="0">
              <a:lnSpc>
                <a:spcPct val="125000"/>
              </a:lnSpc>
              <a:buFontTx/>
              <a:buNone/>
            </a:pPr>
            <a:r>
              <a:rPr lang="zh-CN" altLang="en-US" sz="2400" dirty="0"/>
              <a:t>       编写意图：对绿色建筑工程中的可再生能源系统应如何验收，制定方法和标准。</a:t>
            </a:r>
            <a:endParaRPr lang="en-US" altLang="zh-CN" sz="2400" dirty="0"/>
          </a:p>
          <a:p>
            <a:pPr marL="0" indent="0">
              <a:lnSpc>
                <a:spcPct val="125000"/>
              </a:lnSpc>
              <a:buFontTx/>
              <a:buNone/>
            </a:pPr>
            <a:r>
              <a:rPr lang="en-US" altLang="zh-CN" sz="2400" dirty="0"/>
              <a:t>       </a:t>
            </a:r>
            <a:r>
              <a:rPr lang="zh-CN" altLang="en-US" sz="2400" dirty="0"/>
              <a:t>编写思路：对绿色建筑工程中涉及的可再生能源系统进行分类并规定相应的验收标准。</a:t>
            </a:r>
            <a:endParaRPr lang="en-US" altLang="zh-CN" sz="2400" dirty="0"/>
          </a:p>
          <a:p>
            <a:pPr marL="0" indent="0">
              <a:lnSpc>
                <a:spcPct val="125000"/>
              </a:lnSpc>
              <a:buFontTx/>
              <a:buNone/>
            </a:pPr>
            <a:r>
              <a:rPr lang="en-US" altLang="zh-CN" sz="2400" dirty="0"/>
              <a:t>       </a:t>
            </a:r>
            <a:r>
              <a:rPr lang="zh-CN" altLang="en-US" sz="2400" dirty="0"/>
              <a:t>编写内容：包括</a:t>
            </a:r>
            <a:r>
              <a:rPr lang="zh-CN" altLang="zh-CN" sz="2400" dirty="0"/>
              <a:t>太阳能热水系统、太阳能光伏系统和地源热泵系统</a:t>
            </a:r>
            <a:r>
              <a:rPr lang="zh-CN" altLang="en-US" sz="2400" dirty="0"/>
              <a:t>施工质量验收标准</a:t>
            </a:r>
            <a:r>
              <a:rPr lang="zh-CN" altLang="zh-CN" sz="2400" dirty="0"/>
              <a:t>。</a:t>
            </a:r>
            <a:r>
              <a:rPr lang="zh-CN" altLang="en-US" sz="2400" dirty="0"/>
              <a:t>共分为三节</a:t>
            </a:r>
            <a:r>
              <a:rPr lang="en-US" altLang="zh-CN" sz="2400" dirty="0"/>
              <a:t>11</a:t>
            </a:r>
            <a:r>
              <a:rPr lang="zh-CN" altLang="en-US" sz="2400" dirty="0"/>
              <a:t>条，其中一般规定</a:t>
            </a:r>
            <a:r>
              <a:rPr lang="en-US" altLang="zh-CN" sz="2400" dirty="0"/>
              <a:t>3</a:t>
            </a:r>
            <a:r>
              <a:rPr lang="zh-CN" altLang="en-US" sz="2400" dirty="0"/>
              <a:t>条，主控项目</a:t>
            </a:r>
            <a:r>
              <a:rPr lang="en-US" altLang="zh-CN" sz="2400" dirty="0"/>
              <a:t>5</a:t>
            </a:r>
            <a:r>
              <a:rPr lang="zh-CN" altLang="en-US" sz="2400" dirty="0"/>
              <a:t>条，一般项目</a:t>
            </a:r>
            <a:r>
              <a:rPr lang="en-US" altLang="zh-CN" sz="2400" dirty="0"/>
              <a:t>3</a:t>
            </a:r>
            <a:r>
              <a:rPr lang="zh-CN" altLang="en-US" sz="2400" dirty="0"/>
              <a:t>条。</a:t>
            </a:r>
            <a:endParaRPr lang="zh-CN" altLang="en-US" sz="2400" dirty="0"/>
          </a:p>
        </p:txBody>
      </p:sp>
      <p:sp>
        <p:nvSpPr>
          <p:cNvPr id="5" name="矩形 5"/>
          <p:cNvSpPr>
            <a:spLocks noChangeArrowheads="1"/>
          </p:cNvSpPr>
          <p:nvPr/>
        </p:nvSpPr>
        <p:spPr bwMode="auto">
          <a:xfrm>
            <a:off x="121068" y="184150"/>
            <a:ext cx="2031325" cy="35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三、规范主要内容</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856738" cy="3416320"/>
          </a:xfrm>
          <a:prstGeom prst="rect">
            <a:avLst/>
          </a:prstGeom>
        </p:spPr>
        <p:txBody>
          <a:bodyPr wrap="square">
            <a:spAutoFit/>
          </a:bodyPr>
          <a:lstStyle/>
          <a:p>
            <a:pPr marL="0" indent="0">
              <a:buFontTx/>
              <a:buNone/>
            </a:pPr>
            <a:r>
              <a:rPr lang="zh-CN" altLang="en-US" sz="2400" b="1" dirty="0">
                <a:solidFill>
                  <a:srgbClr val="FF0000"/>
                </a:solidFill>
              </a:rPr>
              <a:t>      第</a:t>
            </a:r>
            <a:r>
              <a:rPr lang="en-US" altLang="zh-CN" sz="2400" b="1" dirty="0">
                <a:solidFill>
                  <a:srgbClr val="FF0000"/>
                </a:solidFill>
              </a:rPr>
              <a:t>19</a:t>
            </a:r>
            <a:r>
              <a:rPr lang="zh-CN" altLang="en-US" sz="2400" b="1" dirty="0">
                <a:solidFill>
                  <a:srgbClr val="FF0000"/>
                </a:solidFill>
              </a:rPr>
              <a:t>章：现场检测</a:t>
            </a:r>
            <a:endParaRPr lang="en-US" altLang="zh-CN" sz="2400" b="1" dirty="0">
              <a:solidFill>
                <a:srgbClr val="FF0000"/>
              </a:solidFill>
            </a:endParaRPr>
          </a:p>
          <a:p>
            <a:pPr marL="0" indent="0">
              <a:buFontTx/>
              <a:buNone/>
            </a:pPr>
            <a:r>
              <a:rPr lang="zh-CN" altLang="en-US" sz="2400" dirty="0"/>
              <a:t>      编写意图：对绿色建筑工程中的施工质量现场检测应如何验收，制定方法和标准。</a:t>
            </a:r>
            <a:endParaRPr lang="en-US" altLang="zh-CN" sz="2400" dirty="0"/>
          </a:p>
          <a:p>
            <a:pPr marL="0" indent="0">
              <a:buFontTx/>
              <a:buNone/>
            </a:pPr>
            <a:r>
              <a:rPr lang="en-US" altLang="zh-CN" sz="2400" dirty="0"/>
              <a:t>      </a:t>
            </a:r>
            <a:r>
              <a:rPr lang="zh-CN" altLang="en-US" sz="2400" dirty="0"/>
              <a:t>编写思路：对绿色建筑工程中涉及的现场检测内容进行分类并规定相应的验收标准。</a:t>
            </a:r>
            <a:endParaRPr lang="en-US" altLang="zh-CN" sz="2400" dirty="0"/>
          </a:p>
          <a:p>
            <a:pPr marL="0" indent="0">
              <a:buFontTx/>
              <a:buNone/>
            </a:pPr>
            <a:r>
              <a:rPr lang="en-US" altLang="zh-CN" sz="2400" dirty="0"/>
              <a:t>      </a:t>
            </a:r>
            <a:r>
              <a:rPr lang="zh-CN" altLang="en-US" sz="2400" dirty="0"/>
              <a:t>编写内容：包括</a:t>
            </a:r>
            <a:r>
              <a:rPr lang="en-US" altLang="zh-CN" sz="2400" dirty="0"/>
              <a:t>1</a:t>
            </a:r>
            <a:r>
              <a:rPr lang="zh-CN" altLang="en-US" sz="2400" dirty="0"/>
              <a:t>、</a:t>
            </a:r>
            <a:r>
              <a:rPr lang="zh-CN" altLang="zh-CN" sz="2400" dirty="0"/>
              <a:t>节能与能源利用</a:t>
            </a:r>
            <a:r>
              <a:rPr lang="en-US" altLang="zh-CN" sz="2400" dirty="0"/>
              <a:t> 2</a:t>
            </a:r>
            <a:r>
              <a:rPr lang="zh-CN" altLang="en-US" sz="2400" dirty="0"/>
              <a:t>、</a:t>
            </a:r>
            <a:r>
              <a:rPr lang="zh-CN" altLang="zh-CN" sz="2400" dirty="0"/>
              <a:t>室内环境质量</a:t>
            </a:r>
            <a:r>
              <a:rPr lang="en-US" altLang="zh-CN" sz="2400" dirty="0"/>
              <a:t>3</a:t>
            </a:r>
            <a:r>
              <a:rPr lang="zh-CN" altLang="en-US" sz="2400" dirty="0"/>
              <a:t>、</a:t>
            </a:r>
            <a:r>
              <a:rPr lang="zh-CN" altLang="zh-CN" sz="2400" dirty="0"/>
              <a:t>可再生能源利用</a:t>
            </a:r>
            <a:r>
              <a:rPr lang="en-US" altLang="zh-CN" sz="2400" dirty="0"/>
              <a:t>4</a:t>
            </a:r>
            <a:r>
              <a:rPr lang="zh-CN" altLang="en-US" sz="2400" dirty="0"/>
              <a:t>、</a:t>
            </a:r>
            <a:r>
              <a:rPr lang="zh-CN" altLang="zh-CN" sz="2400" dirty="0"/>
              <a:t>节水与水资源利用</a:t>
            </a:r>
            <a:r>
              <a:rPr lang="en-US" altLang="zh-CN" sz="2400" dirty="0"/>
              <a:t>5</a:t>
            </a:r>
            <a:r>
              <a:rPr lang="zh-CN" altLang="en-US" sz="2400" dirty="0"/>
              <a:t>、</a:t>
            </a:r>
            <a:r>
              <a:rPr lang="zh-CN" altLang="zh-CN" sz="2400" dirty="0"/>
              <a:t>节地与室外环境</a:t>
            </a:r>
            <a:r>
              <a:rPr lang="zh-CN" altLang="en-US" sz="2400" dirty="0"/>
              <a:t>涉及的绿色施工内容的施工质量验收标准。共分为：两节</a:t>
            </a:r>
            <a:r>
              <a:rPr lang="en-US" altLang="zh-CN" sz="2400" dirty="0"/>
              <a:t>33</a:t>
            </a:r>
            <a:r>
              <a:rPr lang="zh-CN" altLang="en-US" sz="2400" dirty="0"/>
              <a:t>条，其中一般规定</a:t>
            </a:r>
            <a:r>
              <a:rPr lang="en-US" altLang="zh-CN" sz="2400" dirty="0"/>
              <a:t>6</a:t>
            </a:r>
            <a:r>
              <a:rPr lang="zh-CN" altLang="en-US" sz="2400" dirty="0"/>
              <a:t>条，主控项目</a:t>
            </a:r>
            <a:r>
              <a:rPr lang="en-US" altLang="zh-CN" sz="2400" dirty="0"/>
              <a:t>27</a:t>
            </a:r>
            <a:r>
              <a:rPr lang="zh-CN" altLang="en-US" sz="2400" dirty="0"/>
              <a:t>条。</a:t>
            </a:r>
            <a:endParaRPr lang="zh-CN" altLang="en-US" sz="2400" dirty="0"/>
          </a:p>
        </p:txBody>
      </p:sp>
      <p:sp>
        <p:nvSpPr>
          <p:cNvPr id="5" name="矩形 5"/>
          <p:cNvSpPr>
            <a:spLocks noChangeArrowheads="1"/>
          </p:cNvSpPr>
          <p:nvPr/>
        </p:nvSpPr>
        <p:spPr bwMode="auto">
          <a:xfrm>
            <a:off x="121068" y="184150"/>
            <a:ext cx="2031325" cy="35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三、规范主要内容</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856738" cy="3344570"/>
          </a:xfrm>
          <a:prstGeom prst="rect">
            <a:avLst/>
          </a:prstGeom>
        </p:spPr>
        <p:txBody>
          <a:bodyPr wrap="square">
            <a:spAutoFit/>
          </a:bodyPr>
          <a:lstStyle/>
          <a:p>
            <a:pPr marL="0" indent="0">
              <a:lnSpc>
                <a:spcPct val="150000"/>
              </a:lnSpc>
              <a:buFontTx/>
              <a:buNone/>
            </a:pPr>
            <a:r>
              <a:rPr lang="zh-CN" altLang="en-US" sz="2400" b="1" noProof="1">
                <a:solidFill>
                  <a:srgbClr val="FF0000"/>
                </a:solidFill>
                <a:sym typeface="+mn-ea"/>
              </a:rPr>
              <a:t>       第</a:t>
            </a:r>
            <a:r>
              <a:rPr lang="en-US" altLang="zh-CN" sz="2400" b="1" noProof="1">
                <a:solidFill>
                  <a:srgbClr val="FF0000"/>
                </a:solidFill>
                <a:sym typeface="+mn-ea"/>
              </a:rPr>
              <a:t>20</a:t>
            </a:r>
            <a:r>
              <a:rPr lang="zh-CN" altLang="en-US" sz="2400" b="1" noProof="1">
                <a:solidFill>
                  <a:srgbClr val="FF0000"/>
                </a:solidFill>
                <a:sym typeface="+mn-ea"/>
              </a:rPr>
              <a:t>章：绿色建筑施工质量验收</a:t>
            </a:r>
            <a:endParaRPr lang="en-US" altLang="zh-CN" sz="2400" b="1" noProof="1">
              <a:solidFill>
                <a:srgbClr val="FF0000"/>
              </a:solidFill>
            </a:endParaRPr>
          </a:p>
          <a:p>
            <a:pPr marL="0" indent="0">
              <a:lnSpc>
                <a:spcPct val="150000"/>
              </a:lnSpc>
              <a:buFontTx/>
              <a:buNone/>
            </a:pPr>
            <a:r>
              <a:rPr lang="en-US" altLang="zh-CN" sz="2400" noProof="1">
                <a:sym typeface="+mn-ea"/>
              </a:rPr>
              <a:t>       </a:t>
            </a:r>
            <a:r>
              <a:rPr lang="zh-CN" altLang="en-US" sz="2400" noProof="1">
                <a:sym typeface="+mn-ea"/>
              </a:rPr>
              <a:t>编写意图及思路：</a:t>
            </a:r>
            <a:r>
              <a:rPr lang="en-US" altLang="zh-CN" sz="2400" noProof="1">
                <a:sym typeface="+mn-ea"/>
              </a:rPr>
              <a:t> </a:t>
            </a:r>
            <a:r>
              <a:rPr lang="zh-CN" altLang="en-US" sz="2400" noProof="1">
                <a:sym typeface="+mn-ea"/>
              </a:rPr>
              <a:t>本章内容编制按照</a:t>
            </a:r>
            <a:r>
              <a:rPr lang="en-US" altLang="zh-CN" sz="2400" noProof="1">
                <a:sym typeface="+mn-ea"/>
              </a:rPr>
              <a:t>《</a:t>
            </a:r>
            <a:r>
              <a:rPr lang="zh-CN" altLang="en-US" sz="2400" noProof="1">
                <a:sym typeface="+mn-ea"/>
              </a:rPr>
              <a:t>建筑工程施工质量验收统一标准</a:t>
            </a:r>
            <a:r>
              <a:rPr lang="en-US" altLang="zh-CN" sz="2400" noProof="1">
                <a:sym typeface="+mn-ea"/>
              </a:rPr>
              <a:t>》GB50300</a:t>
            </a:r>
            <a:r>
              <a:rPr lang="zh-CN" altLang="en-US" sz="2400" noProof="1">
                <a:sym typeface="+mn-ea"/>
              </a:rPr>
              <a:t>的规定，结合绿色建筑施工标准的规定，提出了绿色建筑工程验收的条件及合格的标准。</a:t>
            </a:r>
            <a:endParaRPr lang="en-US" altLang="zh-CN" sz="2400" noProof="1"/>
          </a:p>
          <a:p>
            <a:pPr marL="0" indent="0">
              <a:lnSpc>
                <a:spcPct val="150000"/>
              </a:lnSpc>
              <a:buFontTx/>
              <a:buNone/>
            </a:pPr>
            <a:r>
              <a:rPr lang="zh-CN" altLang="en-US" sz="2400" noProof="1">
                <a:sym typeface="+mn-ea"/>
              </a:rPr>
              <a:t>       编写内容：包括检验批、分项工程、分部工程的验收内容及合格标准。本章共分</a:t>
            </a:r>
            <a:r>
              <a:rPr lang="en-US" altLang="zh-CN" sz="2400" noProof="1">
                <a:sym typeface="+mn-ea"/>
              </a:rPr>
              <a:t>5</a:t>
            </a:r>
            <a:r>
              <a:rPr lang="zh-CN" altLang="en-US" sz="2400" noProof="1">
                <a:sym typeface="+mn-ea"/>
              </a:rPr>
              <a:t>条。</a:t>
            </a:r>
            <a:endParaRPr lang="zh-CN" altLang="en-US" sz="2400" noProof="1"/>
          </a:p>
        </p:txBody>
      </p:sp>
      <p:sp>
        <p:nvSpPr>
          <p:cNvPr id="5" name="矩形 5"/>
          <p:cNvSpPr>
            <a:spLocks noChangeArrowheads="1"/>
          </p:cNvSpPr>
          <p:nvPr/>
        </p:nvSpPr>
        <p:spPr bwMode="auto">
          <a:xfrm>
            <a:off x="121068" y="184150"/>
            <a:ext cx="2031325" cy="35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三、规范主要内容</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856738" cy="3599815"/>
          </a:xfrm>
          <a:prstGeom prst="rect">
            <a:avLst/>
          </a:prstGeom>
        </p:spPr>
        <p:txBody>
          <a:bodyPr wrap="square">
            <a:spAutoFit/>
          </a:bodyPr>
          <a:lstStyle/>
          <a:p>
            <a:pPr marL="0" indent="0">
              <a:lnSpc>
                <a:spcPct val="150000"/>
              </a:lnSpc>
              <a:buFontTx/>
              <a:buNone/>
            </a:pPr>
            <a:r>
              <a:rPr lang="zh-CN" altLang="en-US" sz="2400" b="1" noProof="1">
                <a:solidFill>
                  <a:srgbClr val="FF0000"/>
                </a:solidFill>
                <a:sym typeface="+mn-ea"/>
              </a:rPr>
              <a:t>       </a:t>
            </a:r>
            <a:r>
              <a:rPr lang="en-US" altLang="zh-CN" sz="2400" b="1" noProof="1">
                <a:solidFill>
                  <a:srgbClr val="FF0000"/>
                </a:solidFill>
                <a:sym typeface="+mn-ea"/>
              </a:rPr>
              <a:t>1  </a:t>
            </a:r>
            <a:r>
              <a:rPr lang="zh-CN" altLang="en-US" sz="2400" b="1" noProof="1">
                <a:solidFill>
                  <a:srgbClr val="FF0000"/>
                </a:solidFill>
                <a:sym typeface="+mn-ea"/>
              </a:rPr>
              <a:t>总则</a:t>
            </a:r>
            <a:endParaRPr lang="en-US" altLang="zh-CN" sz="2400" b="1" noProof="1">
              <a:solidFill>
                <a:srgbClr val="FF0000"/>
              </a:solidFill>
            </a:endParaRPr>
          </a:p>
          <a:p>
            <a:pPr marL="0" indent="0">
              <a:lnSpc>
                <a:spcPct val="150000"/>
              </a:lnSpc>
              <a:buFontTx/>
              <a:buNone/>
            </a:pPr>
            <a:r>
              <a:rPr lang="en-US" altLang="zh-CN" noProof="1">
                <a:sym typeface="+mn-ea"/>
              </a:rPr>
              <a:t>1.0.1</a:t>
            </a:r>
            <a:r>
              <a:rPr lang="zh-CN" altLang="en-US" noProof="1">
                <a:sym typeface="+mn-ea"/>
              </a:rPr>
              <a:t>为规范青海省绿色建筑工程质量管理，统一绿色建筑工程施工质量验收标准，依据现行国家有关工程质量和绿色建筑的法律、法规、政策要求和相关技术标准，制订本规范。本规范遵循</a:t>
            </a:r>
            <a:r>
              <a:rPr lang="en-US" altLang="zh-CN" noProof="1">
                <a:sym typeface="+mn-ea"/>
              </a:rPr>
              <a:t>GB/T 50378-2019</a:t>
            </a:r>
            <a:r>
              <a:rPr lang="zh-CN" altLang="en-US" noProof="1">
                <a:sym typeface="+mn-ea"/>
              </a:rPr>
              <a:t>的要求，与</a:t>
            </a:r>
            <a:r>
              <a:rPr lang="en-US" altLang="zh-CN" noProof="1">
                <a:sym typeface="+mn-ea"/>
              </a:rPr>
              <a:t>GB 50300</a:t>
            </a:r>
            <a:r>
              <a:rPr lang="zh-CN" altLang="en-US" noProof="1">
                <a:sym typeface="+mn-ea"/>
              </a:rPr>
              <a:t>配套使用。</a:t>
            </a:r>
            <a:endParaRPr lang="zh-CN" altLang="en-US" noProof="1">
              <a:sym typeface="+mn-ea"/>
            </a:endParaRPr>
          </a:p>
          <a:p>
            <a:pPr marL="0" algn="l">
              <a:lnSpc>
                <a:spcPct val="150000"/>
              </a:lnSpc>
              <a:buClrTx/>
              <a:buSzTx/>
              <a:buFontTx/>
              <a:buNone/>
            </a:pPr>
            <a:r>
              <a:rPr lang="en-US" altLang="zh-CN" noProof="1">
                <a:sym typeface="+mn-ea"/>
              </a:rPr>
              <a:t>1.0.2本规范适用于青海省新建、改建和扩建的民用建筑工程中绿色建筑工程施工质量的验收。</a:t>
            </a:r>
            <a:endParaRPr lang="en-US" altLang="zh-CN" noProof="1">
              <a:sym typeface="+mn-ea"/>
            </a:endParaRPr>
          </a:p>
          <a:p>
            <a:pPr marL="0" algn="l">
              <a:lnSpc>
                <a:spcPct val="150000"/>
              </a:lnSpc>
              <a:buClrTx/>
              <a:buSzTx/>
              <a:buFontTx/>
              <a:buNone/>
            </a:pPr>
            <a:r>
              <a:rPr lang="en-US" altLang="zh-CN" noProof="1">
                <a:sym typeface="+mn-ea"/>
              </a:rPr>
              <a:t>1.0.3申请绿色金融服务的项目，应严格按照本规范要求进行验收。</a:t>
            </a:r>
            <a:endParaRPr lang="en-US" altLang="zh-CN" noProof="1">
              <a:sym typeface="+mn-ea"/>
            </a:endParaRPr>
          </a:p>
          <a:p>
            <a:pPr marL="0" algn="l">
              <a:lnSpc>
                <a:spcPct val="150000"/>
              </a:lnSpc>
              <a:buClrTx/>
              <a:buSzTx/>
              <a:buFontTx/>
              <a:buNone/>
            </a:pPr>
            <a:r>
              <a:rPr lang="en-US" altLang="zh-CN" noProof="1">
                <a:sym typeface="+mn-ea"/>
              </a:rPr>
              <a:t>1.0.4绿色建筑工程中采用的工程技术文件、承包合同文件对工程质量的要求不得低于本规范的规定。</a:t>
            </a:r>
            <a:endParaRPr lang="en-US" altLang="zh-CN" noProof="1">
              <a:sym typeface="+mn-ea"/>
            </a:endParaRPr>
          </a:p>
          <a:p>
            <a:pPr marL="0" indent="0">
              <a:lnSpc>
                <a:spcPct val="150000"/>
              </a:lnSpc>
              <a:buFontTx/>
              <a:buNone/>
            </a:pPr>
            <a:r>
              <a:rPr lang="en-US" altLang="zh-CN" noProof="1">
                <a:sym typeface="+mn-ea"/>
              </a:rPr>
              <a:t>1.0.5</a:t>
            </a:r>
            <a:r>
              <a:rPr lang="zh-CN" altLang="en-US" noProof="1">
                <a:sym typeface="+mn-ea"/>
              </a:rPr>
              <a:t>绿色建筑工程施工质量验收除应执行本规范外，尚应符合国家现行有关标准的规定。</a:t>
            </a:r>
            <a:endParaRPr lang="zh-CN" altLang="en-US" noProof="1"/>
          </a:p>
        </p:txBody>
      </p:sp>
      <p:sp>
        <p:nvSpPr>
          <p:cNvPr id="5" name="矩形 5"/>
          <p:cNvSpPr>
            <a:spLocks noChangeArrowheads="1"/>
          </p:cNvSpPr>
          <p:nvPr/>
        </p:nvSpPr>
        <p:spPr bwMode="auto">
          <a:xfrm>
            <a:off x="74897" y="184150"/>
            <a:ext cx="2468880"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四、规范主要条文宣贯</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856738" cy="3969385"/>
          </a:xfrm>
          <a:prstGeom prst="rect">
            <a:avLst/>
          </a:prstGeom>
        </p:spPr>
        <p:txBody>
          <a:bodyPr wrap="square">
            <a:spAutoFit/>
          </a:bodyPr>
          <a:lstStyle/>
          <a:p>
            <a:pPr marL="0" indent="0">
              <a:lnSpc>
                <a:spcPct val="150000"/>
              </a:lnSpc>
              <a:buFontTx/>
              <a:buNone/>
            </a:pPr>
            <a:r>
              <a:rPr lang="zh-CN" altLang="en-US" sz="2400" b="1" noProof="1">
                <a:solidFill>
                  <a:srgbClr val="FF0000"/>
                </a:solidFill>
                <a:sym typeface="+mn-ea"/>
              </a:rPr>
              <a:t>      </a:t>
            </a:r>
            <a:r>
              <a:rPr lang="en-US" altLang="zh-CN" sz="2400" b="1" noProof="1">
                <a:solidFill>
                  <a:srgbClr val="FF0000"/>
                </a:solidFill>
                <a:sym typeface="+mn-ea"/>
              </a:rPr>
              <a:t>2 </a:t>
            </a:r>
            <a:r>
              <a:rPr lang="zh-CN" altLang="en-US" sz="2400" b="1" noProof="1">
                <a:solidFill>
                  <a:srgbClr val="FF0000"/>
                </a:solidFill>
                <a:sym typeface="+mn-ea"/>
              </a:rPr>
              <a:t>术语</a:t>
            </a:r>
            <a:endParaRPr lang="en-US" altLang="zh-CN" sz="2400" b="1" noProof="1">
              <a:solidFill>
                <a:srgbClr val="FF0000"/>
              </a:solidFill>
            </a:endParaRPr>
          </a:p>
          <a:p>
            <a:pPr marL="0" indent="0">
              <a:lnSpc>
                <a:spcPct val="150000"/>
              </a:lnSpc>
              <a:buFontTx/>
              <a:buNone/>
            </a:pPr>
            <a:r>
              <a:rPr lang="zh-CN" altLang="en-US" noProof="1">
                <a:sym typeface="+mn-ea"/>
              </a:rPr>
              <a:t>本规范共明确标准术语</a:t>
            </a:r>
            <a:r>
              <a:rPr lang="en-US" altLang="zh-CN" noProof="1">
                <a:sym typeface="+mn-ea"/>
              </a:rPr>
              <a:t>9</a:t>
            </a:r>
            <a:r>
              <a:rPr lang="zh-CN" altLang="en-US" noProof="1">
                <a:sym typeface="+mn-ea"/>
              </a:rPr>
              <a:t>项。对其中</a:t>
            </a:r>
            <a:r>
              <a:rPr lang="en-US" altLang="zh-CN" noProof="1">
                <a:sym typeface="+mn-ea"/>
              </a:rPr>
              <a:t>2</a:t>
            </a:r>
            <a:r>
              <a:rPr lang="zh-CN" altLang="en-US" noProof="1">
                <a:sym typeface="+mn-ea"/>
              </a:rPr>
              <a:t>项进行宣贯。</a:t>
            </a:r>
            <a:endParaRPr lang="en-US" altLang="zh-CN" noProof="1">
              <a:sym typeface="+mn-ea"/>
            </a:endParaRPr>
          </a:p>
          <a:p>
            <a:pPr marL="0" indent="0">
              <a:lnSpc>
                <a:spcPct val="150000"/>
              </a:lnSpc>
              <a:buFontTx/>
              <a:buNone/>
            </a:pPr>
            <a:r>
              <a:rPr lang="en-US" altLang="zh-CN" noProof="1">
                <a:sym typeface="+mn-ea"/>
              </a:rPr>
              <a:t>2.0.1</a:t>
            </a:r>
            <a:r>
              <a:rPr lang="zh-CN" altLang="en-US" noProof="1">
                <a:sym typeface="+mn-ea"/>
              </a:rPr>
              <a:t>绿色建筑 </a:t>
            </a:r>
            <a:r>
              <a:rPr lang="en-US" altLang="zh-CN" noProof="1">
                <a:sym typeface="+mn-ea"/>
              </a:rPr>
              <a:t>green building</a:t>
            </a:r>
            <a:endParaRPr lang="en-US" altLang="zh-CN" noProof="1">
              <a:sym typeface="+mn-ea"/>
            </a:endParaRPr>
          </a:p>
          <a:p>
            <a:pPr marL="0" indent="0">
              <a:lnSpc>
                <a:spcPct val="150000"/>
              </a:lnSpc>
              <a:buFontTx/>
              <a:buNone/>
            </a:pPr>
            <a:r>
              <a:rPr lang="zh-CN" altLang="en-US" noProof="1">
                <a:sym typeface="+mn-ea"/>
              </a:rPr>
              <a:t>在全寿命期间内，节约资源、保护环境、减少污染，为人们提供健康、适用、高效的使用空间，最大限度的实现人与自然和谐共生的高质量建筑。</a:t>
            </a:r>
            <a:endParaRPr lang="zh-CN" altLang="en-US" noProof="1">
              <a:sym typeface="+mn-ea"/>
            </a:endParaRPr>
          </a:p>
          <a:p>
            <a:pPr marL="0" indent="0">
              <a:lnSpc>
                <a:spcPct val="150000"/>
              </a:lnSpc>
              <a:buFontTx/>
              <a:buNone/>
            </a:pPr>
            <a:r>
              <a:rPr lang="en-US" altLang="zh-CN" noProof="1">
                <a:sym typeface="+mn-ea"/>
              </a:rPr>
              <a:t>2.0.2</a:t>
            </a:r>
            <a:r>
              <a:rPr lang="zh-CN" altLang="en-US" noProof="1">
                <a:sym typeface="+mn-ea"/>
              </a:rPr>
              <a:t>绿色建筑验收</a:t>
            </a:r>
            <a:r>
              <a:rPr lang="en-US" altLang="zh-CN" noProof="1">
                <a:sym typeface="+mn-ea"/>
              </a:rPr>
              <a:t>acceptance of building </a:t>
            </a:r>
            <a:endParaRPr lang="en-US" altLang="zh-CN" noProof="1">
              <a:sym typeface="+mn-ea"/>
            </a:endParaRPr>
          </a:p>
          <a:p>
            <a:pPr marL="0" indent="0">
              <a:lnSpc>
                <a:spcPct val="150000"/>
              </a:lnSpc>
              <a:buFontTx/>
              <a:buNone/>
            </a:pPr>
            <a:r>
              <a:rPr lang="zh-CN" altLang="en-US" noProof="1">
                <a:sym typeface="+mn-ea"/>
              </a:rPr>
              <a:t>对按照绿色建筑设计标准进行设计和建造的绿色建筑工程在各分部工程验收合格的基础上，参与绿色建筑工程建设活动的有关单位共同对室外工程、围护结构工程、采暖工程、配电与照明工程、给水排水工程、监测与控制工程、室内环境、可再生能源等子分部工程的绿色性能指标进行专项验收的活动。</a:t>
            </a:r>
            <a:endParaRPr lang="zh-CN" altLang="en-US" noProof="1">
              <a:sym typeface="+mn-ea"/>
            </a:endParaRPr>
          </a:p>
        </p:txBody>
      </p:sp>
      <p:sp>
        <p:nvSpPr>
          <p:cNvPr id="5" name="矩形 5"/>
          <p:cNvSpPr>
            <a:spLocks noChangeArrowheads="1"/>
          </p:cNvSpPr>
          <p:nvPr/>
        </p:nvSpPr>
        <p:spPr bwMode="auto">
          <a:xfrm>
            <a:off x="74897" y="184150"/>
            <a:ext cx="2468880"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四、规范主要条文</a:t>
            </a:r>
            <a:r>
              <a:rPr lang="zh-CN" altLang="en-US" sz="1800" b="1" dirty="0">
                <a:solidFill>
                  <a:schemeClr val="bg1"/>
                </a:solidFill>
                <a:latin typeface="微软雅黑" panose="020B0503020204020204" pitchFamily="34" charset="-122"/>
                <a:ea typeface="微软雅黑" panose="020B0503020204020204" pitchFamily="34" charset="-122"/>
                <a:sym typeface="+mn-ea"/>
              </a:rPr>
              <a:t>宣贯</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856738" cy="3969385"/>
          </a:xfrm>
          <a:prstGeom prst="rect">
            <a:avLst/>
          </a:prstGeom>
        </p:spPr>
        <p:txBody>
          <a:bodyPr wrap="square">
            <a:spAutoFit/>
          </a:bodyPr>
          <a:lstStyle/>
          <a:p>
            <a:pPr marL="0" indent="0">
              <a:lnSpc>
                <a:spcPct val="150000"/>
              </a:lnSpc>
              <a:buFontTx/>
              <a:buNone/>
            </a:pPr>
            <a:r>
              <a:rPr lang="zh-CN" altLang="en-US" sz="2400" b="1" noProof="1">
                <a:solidFill>
                  <a:srgbClr val="FF0000"/>
                </a:solidFill>
                <a:sym typeface="+mn-ea"/>
              </a:rPr>
              <a:t>      </a:t>
            </a:r>
            <a:r>
              <a:rPr lang="en-US" altLang="zh-CN" sz="2400" b="1" noProof="1">
                <a:solidFill>
                  <a:srgbClr val="FF0000"/>
                </a:solidFill>
                <a:sym typeface="+mn-ea"/>
              </a:rPr>
              <a:t>3 </a:t>
            </a:r>
            <a:r>
              <a:rPr lang="zh-CN" altLang="en-US" sz="2400" b="1" noProof="1">
                <a:solidFill>
                  <a:srgbClr val="FF0000"/>
                </a:solidFill>
                <a:sym typeface="+mn-ea"/>
              </a:rPr>
              <a:t>基本规定</a:t>
            </a:r>
            <a:endParaRPr lang="en-US" altLang="zh-CN" sz="2400" b="1" noProof="1">
              <a:solidFill>
                <a:srgbClr val="FF0000"/>
              </a:solidFill>
            </a:endParaRPr>
          </a:p>
          <a:p>
            <a:pPr marL="0" indent="0">
              <a:lnSpc>
                <a:spcPct val="150000"/>
              </a:lnSpc>
              <a:buFontTx/>
              <a:buNone/>
            </a:pPr>
            <a:r>
              <a:rPr lang="zh-CN" altLang="en-US" noProof="1">
                <a:sym typeface="+mn-ea"/>
              </a:rPr>
              <a:t>本规范基本规定共</a:t>
            </a:r>
            <a:r>
              <a:rPr lang="en-US" altLang="zh-CN" noProof="1">
                <a:sym typeface="+mn-ea"/>
              </a:rPr>
              <a:t>15</a:t>
            </a:r>
            <a:r>
              <a:rPr lang="zh-CN" altLang="en-US" noProof="1">
                <a:sym typeface="+mn-ea"/>
              </a:rPr>
              <a:t>条。对其中</a:t>
            </a:r>
            <a:r>
              <a:rPr lang="en-US" altLang="zh-CN" noProof="1">
                <a:sym typeface="+mn-ea"/>
              </a:rPr>
              <a:t>7</a:t>
            </a:r>
            <a:r>
              <a:rPr lang="zh-CN" altLang="en-US" noProof="1">
                <a:sym typeface="+mn-ea"/>
              </a:rPr>
              <a:t>条进行</a:t>
            </a:r>
            <a:r>
              <a:rPr lang="zh-CN" altLang="en-US">
                <a:sym typeface="+mn-ea"/>
              </a:rPr>
              <a:t>宣贯</a:t>
            </a:r>
            <a:r>
              <a:rPr lang="zh-CN" altLang="en-US" noProof="1">
                <a:sym typeface="+mn-ea"/>
              </a:rPr>
              <a:t>。</a:t>
            </a:r>
            <a:endParaRPr lang="zh-CN" altLang="en-US" noProof="1">
              <a:sym typeface="+mn-ea"/>
            </a:endParaRPr>
          </a:p>
          <a:p>
            <a:pPr marL="0" indent="0">
              <a:lnSpc>
                <a:spcPct val="150000"/>
              </a:lnSpc>
              <a:buFontTx/>
              <a:buNone/>
            </a:pPr>
            <a:r>
              <a:rPr lang="en-US" altLang="zh-CN" noProof="1">
                <a:sym typeface="+mn-ea"/>
              </a:rPr>
              <a:t>3.0.1 绿色建筑工程应按照设计文件和经审查批准的施工组织设计或专项方案施工。</a:t>
            </a:r>
            <a:endParaRPr lang="en-US" altLang="zh-CN" noProof="1">
              <a:sym typeface="+mn-ea"/>
            </a:endParaRPr>
          </a:p>
          <a:p>
            <a:pPr marL="0" indent="0">
              <a:lnSpc>
                <a:spcPct val="150000"/>
              </a:lnSpc>
              <a:buFontTx/>
              <a:buNone/>
            </a:pPr>
            <a:r>
              <a:rPr lang="en-US" altLang="zh-CN" noProof="1">
                <a:sym typeface="+mn-ea"/>
              </a:rPr>
              <a:t>3.0.2 </a:t>
            </a:r>
            <a:r>
              <a:rPr lang="zh-CN" altLang="en-US" noProof="1">
                <a:sym typeface="+mn-ea"/>
              </a:rPr>
              <a:t>工程设计变更不得降低原设计的绿色建筑性能，且不得低于国家现行有关绿色建筑设计标准的规定，对涉及绿色建筑性能变更的，应经过原审查机构审查通过。</a:t>
            </a:r>
            <a:endParaRPr lang="en-US" altLang="zh-CN" noProof="1">
              <a:sym typeface="+mn-ea"/>
            </a:endParaRPr>
          </a:p>
          <a:p>
            <a:pPr marL="0" indent="0">
              <a:lnSpc>
                <a:spcPct val="150000"/>
              </a:lnSpc>
              <a:buFontTx/>
              <a:buNone/>
            </a:pPr>
            <a:r>
              <a:rPr lang="en-US" altLang="zh-CN">
                <a:sym typeface="+mn-ea"/>
              </a:rPr>
              <a:t>3.0.5 </a:t>
            </a:r>
            <a:r>
              <a:rPr lang="zh-CN" altLang="en-US">
                <a:sym typeface="+mn-ea"/>
              </a:rPr>
              <a:t>绿色建筑工程使用的主要材料、构件和设备等，必须符合设计要求及相关验收规范的要求进行进场验收，并应经监理工程师检查认可，且形成相应的质量记录。</a:t>
            </a:r>
            <a:endParaRPr lang="en-US" altLang="zh-CN" noProof="1">
              <a:sym typeface="+mn-ea"/>
            </a:endParaRPr>
          </a:p>
          <a:p>
            <a:pPr marL="0" indent="0">
              <a:lnSpc>
                <a:spcPct val="150000"/>
              </a:lnSpc>
              <a:buFontTx/>
              <a:buNone/>
            </a:pPr>
            <a:r>
              <a:rPr lang="zh-CN" altLang="en-US">
                <a:sym typeface="+mn-ea"/>
              </a:rPr>
              <a:t>没有“验收”的材料、构件、设备等，不能直接应用于工程，应按照本规范</a:t>
            </a:r>
            <a:r>
              <a:rPr lang="en-US" altLang="zh-CN">
                <a:sym typeface="+mn-ea"/>
              </a:rPr>
              <a:t>3.0.3 </a:t>
            </a:r>
            <a:r>
              <a:rPr lang="zh-CN" altLang="en-US">
                <a:sym typeface="+mn-ea"/>
              </a:rPr>
              <a:t>条的规定处理。</a:t>
            </a:r>
            <a:endParaRPr lang="zh-CN" altLang="en-US" noProof="1">
              <a:sym typeface="+mn-ea"/>
            </a:endParaRPr>
          </a:p>
          <a:p>
            <a:pPr marL="0" indent="0">
              <a:lnSpc>
                <a:spcPct val="150000"/>
              </a:lnSpc>
              <a:buFontTx/>
              <a:buNone/>
            </a:pPr>
            <a:r>
              <a:rPr lang="zh-CN" altLang="en-US">
                <a:sym typeface="+mn-ea"/>
              </a:rPr>
              <a:t>国家和各个地方会适时发布禁止与淘汰的材料和设备，在设计与施工中应遵守。</a:t>
            </a:r>
            <a:endParaRPr lang="zh-CN" altLang="en-US" noProof="1">
              <a:sym typeface="+mn-ea"/>
            </a:endParaRPr>
          </a:p>
          <a:p>
            <a:pPr marL="0" indent="0">
              <a:lnSpc>
                <a:spcPct val="150000"/>
              </a:lnSpc>
              <a:buFontTx/>
              <a:buNone/>
            </a:pPr>
            <a:endParaRPr lang="en-US" altLang="zh-CN" noProof="1">
              <a:sym typeface="+mn-ea"/>
            </a:endParaRPr>
          </a:p>
        </p:txBody>
      </p:sp>
      <p:sp>
        <p:nvSpPr>
          <p:cNvPr id="5" name="矩形 5"/>
          <p:cNvSpPr>
            <a:spLocks noChangeArrowheads="1"/>
          </p:cNvSpPr>
          <p:nvPr/>
        </p:nvSpPr>
        <p:spPr bwMode="auto">
          <a:xfrm>
            <a:off x="74897" y="184150"/>
            <a:ext cx="2468880"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四、规范主要条文</a:t>
            </a:r>
            <a:r>
              <a:rPr lang="zh-CN" altLang="en-US" sz="1800" b="1" dirty="0">
                <a:solidFill>
                  <a:schemeClr val="bg1"/>
                </a:solidFill>
                <a:latin typeface="微软雅黑" panose="020B0503020204020204" pitchFamily="34" charset="-122"/>
                <a:ea typeface="微软雅黑" panose="020B0503020204020204" pitchFamily="34" charset="-122"/>
                <a:sym typeface="+mn-ea"/>
              </a:rPr>
              <a:t>宣贯</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856738" cy="4338320"/>
          </a:xfrm>
          <a:prstGeom prst="rect">
            <a:avLst/>
          </a:prstGeom>
        </p:spPr>
        <p:txBody>
          <a:bodyPr wrap="square">
            <a:spAutoFit/>
          </a:bodyPr>
          <a:lstStyle/>
          <a:p>
            <a:pPr marL="0" indent="0">
              <a:lnSpc>
                <a:spcPct val="150000"/>
              </a:lnSpc>
              <a:buFontTx/>
              <a:buNone/>
            </a:pPr>
            <a:r>
              <a:rPr lang="zh-CN" altLang="en-US" sz="2400" b="1" noProof="1">
                <a:solidFill>
                  <a:srgbClr val="FF0000"/>
                </a:solidFill>
                <a:sym typeface="+mn-ea"/>
              </a:rPr>
              <a:t>      </a:t>
            </a:r>
            <a:r>
              <a:rPr lang="en-US" altLang="zh-CN" sz="2400" b="1" noProof="1">
                <a:solidFill>
                  <a:srgbClr val="FF0000"/>
                </a:solidFill>
                <a:sym typeface="+mn-ea"/>
              </a:rPr>
              <a:t>3 </a:t>
            </a:r>
            <a:r>
              <a:rPr lang="zh-CN" altLang="en-US" sz="2400" b="1" noProof="1">
                <a:solidFill>
                  <a:srgbClr val="FF0000"/>
                </a:solidFill>
                <a:sym typeface="+mn-ea"/>
              </a:rPr>
              <a:t>基本规定</a:t>
            </a:r>
            <a:endParaRPr lang="en-US" altLang="zh-CN" sz="2400" b="1" noProof="1">
              <a:solidFill>
                <a:srgbClr val="FF0000"/>
              </a:solidFill>
            </a:endParaRPr>
          </a:p>
          <a:p>
            <a:pPr marL="0" indent="0">
              <a:lnSpc>
                <a:spcPct val="150000"/>
              </a:lnSpc>
              <a:buFontTx/>
              <a:buNone/>
            </a:pPr>
            <a:r>
              <a:rPr noProof="1">
                <a:sym typeface="+mn-ea"/>
              </a:rPr>
              <a:t>3.0.6 材料、构件和设备的进场验收应遵守下列规定：</a:t>
            </a:r>
            <a:endParaRPr noProof="1">
              <a:sym typeface="+mn-ea"/>
            </a:endParaRPr>
          </a:p>
          <a:p>
            <a:pPr marL="0" indent="0">
              <a:lnSpc>
                <a:spcPct val="150000"/>
              </a:lnSpc>
              <a:buFontTx/>
              <a:buNone/>
            </a:pPr>
            <a:r>
              <a:rPr noProof="1">
                <a:sym typeface="+mn-ea"/>
              </a:rPr>
              <a:t>1 对材料、构件和设备的品种、规格、包装、外观等进行检查验收，并应经监理工程师确认，形成相应的验收记录；</a:t>
            </a:r>
            <a:endParaRPr noProof="1">
              <a:sym typeface="+mn-ea"/>
            </a:endParaRPr>
          </a:p>
          <a:p>
            <a:pPr marL="0" indent="0">
              <a:lnSpc>
                <a:spcPct val="150000"/>
              </a:lnSpc>
              <a:buFontTx/>
              <a:buNone/>
            </a:pPr>
            <a:r>
              <a:rPr noProof="1">
                <a:sym typeface="+mn-ea"/>
              </a:rPr>
              <a:t>2 对材料、构件和设备的质量证明文件进行核查，并应经监理工程师确认，纳入工程技术档案。进入施工现场的材料、构件和设备均应具有出厂合格证、中文说明书及相关性能检测报告；</a:t>
            </a:r>
            <a:endParaRPr noProof="1">
              <a:sym typeface="+mn-ea"/>
            </a:endParaRPr>
          </a:p>
          <a:p>
            <a:pPr marL="0" indent="0">
              <a:lnSpc>
                <a:spcPct val="150000"/>
              </a:lnSpc>
              <a:buFontTx/>
              <a:buNone/>
            </a:pPr>
            <a:r>
              <a:rPr noProof="1">
                <a:sym typeface="+mn-ea"/>
              </a:rPr>
              <a:t>3 应按照本规范附录A的规定在施工现场随机抽样检测，抽样检测应为见证取样检测。当检测结果不合格时，则该材料、构件和设备不得使用；</a:t>
            </a:r>
            <a:endParaRPr noProof="1">
              <a:sym typeface="+mn-ea"/>
            </a:endParaRPr>
          </a:p>
          <a:p>
            <a:pPr marL="0" indent="0">
              <a:lnSpc>
                <a:spcPct val="150000"/>
              </a:lnSpc>
              <a:buFontTx/>
              <a:buNone/>
            </a:pPr>
            <a:r>
              <a:rPr noProof="1">
                <a:sym typeface="+mn-ea"/>
              </a:rPr>
              <a:t>4 经绿色建材产品认证或具有节能认证标识的材料、构件和设备，优先推荐使用，按照相关规定进行见证取样。</a:t>
            </a:r>
            <a:endParaRPr noProof="1">
              <a:sym typeface="+mn-ea"/>
            </a:endParaRPr>
          </a:p>
          <a:p>
            <a:pPr marL="0" indent="0">
              <a:lnSpc>
                <a:spcPct val="150000"/>
              </a:lnSpc>
              <a:buFontTx/>
              <a:buNone/>
            </a:pPr>
            <a:endParaRPr lang="zh-CN" altLang="en-US" noProof="1">
              <a:sym typeface="+mn-ea"/>
            </a:endParaRPr>
          </a:p>
        </p:txBody>
      </p:sp>
      <p:sp>
        <p:nvSpPr>
          <p:cNvPr id="5" name="矩形 5"/>
          <p:cNvSpPr>
            <a:spLocks noChangeArrowheads="1"/>
          </p:cNvSpPr>
          <p:nvPr/>
        </p:nvSpPr>
        <p:spPr bwMode="auto">
          <a:xfrm>
            <a:off x="74897" y="184150"/>
            <a:ext cx="2468880"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四、规范主要条文</a:t>
            </a:r>
            <a:r>
              <a:rPr lang="zh-CN" altLang="en-US" sz="1800" b="1" dirty="0">
                <a:solidFill>
                  <a:schemeClr val="bg1"/>
                </a:solidFill>
                <a:latin typeface="微软雅黑" panose="020B0503020204020204" pitchFamily="34" charset="-122"/>
                <a:ea typeface="微软雅黑" panose="020B0503020204020204" pitchFamily="34" charset="-122"/>
                <a:sym typeface="+mn-ea"/>
              </a:rPr>
              <a:t>宣贯</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856738" cy="3969385"/>
          </a:xfrm>
          <a:prstGeom prst="rect">
            <a:avLst/>
          </a:prstGeom>
        </p:spPr>
        <p:txBody>
          <a:bodyPr wrap="square">
            <a:spAutoFit/>
          </a:bodyPr>
          <a:lstStyle/>
          <a:p>
            <a:pPr marL="0" indent="0">
              <a:lnSpc>
                <a:spcPct val="150000"/>
              </a:lnSpc>
              <a:buFontTx/>
              <a:buNone/>
            </a:pPr>
            <a:r>
              <a:rPr lang="zh-CN" altLang="en-US" sz="2400" b="1" noProof="1">
                <a:solidFill>
                  <a:srgbClr val="FF0000"/>
                </a:solidFill>
                <a:sym typeface="+mn-ea"/>
              </a:rPr>
              <a:t>      </a:t>
            </a:r>
            <a:r>
              <a:rPr lang="en-US" altLang="zh-CN" sz="2400" b="1" noProof="1">
                <a:solidFill>
                  <a:srgbClr val="FF0000"/>
                </a:solidFill>
                <a:sym typeface="+mn-ea"/>
              </a:rPr>
              <a:t>3 </a:t>
            </a:r>
            <a:r>
              <a:rPr lang="zh-CN" altLang="en-US" sz="2400" b="1" noProof="1">
                <a:solidFill>
                  <a:srgbClr val="FF0000"/>
                </a:solidFill>
                <a:sym typeface="+mn-ea"/>
              </a:rPr>
              <a:t>基本规定</a:t>
            </a:r>
            <a:endParaRPr lang="en-US" altLang="zh-CN" sz="2400" b="1" noProof="1">
              <a:solidFill>
                <a:srgbClr val="FF0000"/>
              </a:solidFill>
            </a:endParaRPr>
          </a:p>
          <a:p>
            <a:pPr marL="0" indent="0">
              <a:lnSpc>
                <a:spcPct val="150000"/>
              </a:lnSpc>
              <a:buFontTx/>
              <a:buNone/>
            </a:pPr>
            <a:r>
              <a:rPr lang="en-US" altLang="zh-CN" noProof="1">
                <a:sym typeface="+mn-ea"/>
              </a:rPr>
              <a:t>3.0.9 </a:t>
            </a:r>
            <a:r>
              <a:rPr lang="zh-CN" altLang="en-US" noProof="1">
                <a:sym typeface="+mn-ea"/>
              </a:rPr>
              <a:t>绿色建筑工程采用的预制构件和定型产品，以及采用成套技术现场施工的外墙外保温工程，供应单位应提供型式检验报告。型式检验报告的有效期应符合相应标准的规定，当标准无规定时型式检验报告的有效期不应超过</a:t>
            </a:r>
            <a:r>
              <a:rPr lang="en-US" altLang="zh-CN" noProof="1">
                <a:sym typeface="+mn-ea"/>
              </a:rPr>
              <a:t>2</a:t>
            </a:r>
            <a:r>
              <a:rPr lang="zh-CN" altLang="en-US" noProof="1">
                <a:sym typeface="+mn-ea"/>
              </a:rPr>
              <a:t>年。</a:t>
            </a:r>
            <a:endParaRPr lang="en-US" altLang="zh-CN" noProof="1">
              <a:sym typeface="+mn-ea"/>
            </a:endParaRPr>
          </a:p>
          <a:p>
            <a:pPr marL="0" indent="0">
              <a:lnSpc>
                <a:spcPct val="150000"/>
              </a:lnSpc>
              <a:buFontTx/>
              <a:buNone/>
            </a:pPr>
            <a:r>
              <a:rPr lang="zh-CN" altLang="en-US" noProof="1">
                <a:sym typeface="+mn-ea"/>
              </a:rPr>
              <a:t>型式检验报告是由生产厂家委托具有相应资质的检测机构，对定型产品或成套技术的全部性能指标进行检验出具的检验报告。通常在产品定型鉴定、正常生产期间规定时间内、出厂检验结果与上次型式检验结果有较大差异、材料及工艺参数改变、停产后恢复生产或有型式检验要求时进行。</a:t>
            </a:r>
            <a:endParaRPr lang="zh-CN" altLang="en-US" noProof="1">
              <a:sym typeface="+mn-ea"/>
            </a:endParaRPr>
          </a:p>
          <a:p>
            <a:pPr marL="0" indent="0">
              <a:lnSpc>
                <a:spcPct val="150000"/>
              </a:lnSpc>
              <a:buFontTx/>
              <a:buNone/>
            </a:pPr>
            <a:r>
              <a:rPr lang="zh-CN" altLang="en-US" noProof="1">
                <a:sym typeface="+mn-ea"/>
              </a:rPr>
              <a:t>型式检验报告的有效期一般由相应标准确定，相应标准未规定的本规范规定不超过两年。</a:t>
            </a:r>
            <a:endParaRPr lang="zh-CN" altLang="en-US" noProof="1">
              <a:sym typeface="+mn-ea"/>
            </a:endParaRPr>
          </a:p>
          <a:p>
            <a:pPr marL="0" indent="0">
              <a:lnSpc>
                <a:spcPct val="150000"/>
              </a:lnSpc>
              <a:buFontTx/>
              <a:buNone/>
            </a:pPr>
            <a:endParaRPr lang="zh-CN" altLang="en-US" noProof="1">
              <a:sym typeface="+mn-ea"/>
            </a:endParaRPr>
          </a:p>
        </p:txBody>
      </p:sp>
      <p:sp>
        <p:nvSpPr>
          <p:cNvPr id="5" name="矩形 5"/>
          <p:cNvSpPr>
            <a:spLocks noChangeArrowheads="1"/>
          </p:cNvSpPr>
          <p:nvPr/>
        </p:nvSpPr>
        <p:spPr bwMode="auto">
          <a:xfrm>
            <a:off x="74897" y="184150"/>
            <a:ext cx="2468880"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四、规范主要条文</a:t>
            </a:r>
            <a:r>
              <a:rPr lang="zh-CN" altLang="en-US" sz="1800" b="1" dirty="0">
                <a:solidFill>
                  <a:schemeClr val="bg1"/>
                </a:solidFill>
                <a:latin typeface="微软雅黑" panose="020B0503020204020204" pitchFamily="34" charset="-122"/>
                <a:ea typeface="微软雅黑" panose="020B0503020204020204" pitchFamily="34" charset="-122"/>
                <a:sym typeface="+mn-ea"/>
              </a:rPr>
              <a:t>宣贯</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856738" cy="3969385"/>
          </a:xfrm>
          <a:prstGeom prst="rect">
            <a:avLst/>
          </a:prstGeom>
        </p:spPr>
        <p:txBody>
          <a:bodyPr wrap="square">
            <a:spAutoFit/>
          </a:bodyPr>
          <a:lstStyle/>
          <a:p>
            <a:pPr marL="0" indent="0">
              <a:lnSpc>
                <a:spcPct val="150000"/>
              </a:lnSpc>
              <a:buFontTx/>
              <a:buNone/>
            </a:pPr>
            <a:r>
              <a:rPr lang="zh-CN" altLang="en-US" sz="2400" b="1" noProof="1">
                <a:solidFill>
                  <a:srgbClr val="FF0000"/>
                </a:solidFill>
                <a:sym typeface="+mn-ea"/>
              </a:rPr>
              <a:t>      </a:t>
            </a:r>
            <a:r>
              <a:rPr lang="en-US" altLang="zh-CN" sz="2400" b="1" noProof="1">
                <a:solidFill>
                  <a:srgbClr val="FF0000"/>
                </a:solidFill>
                <a:sym typeface="+mn-ea"/>
              </a:rPr>
              <a:t>3 </a:t>
            </a:r>
            <a:r>
              <a:rPr lang="zh-CN" altLang="en-US" sz="2400" b="1" noProof="1">
                <a:solidFill>
                  <a:srgbClr val="FF0000"/>
                </a:solidFill>
                <a:sym typeface="+mn-ea"/>
              </a:rPr>
              <a:t>基本规定</a:t>
            </a:r>
            <a:endParaRPr lang="en-US" altLang="zh-CN" sz="2400" b="1" noProof="1">
              <a:solidFill>
                <a:srgbClr val="FF0000"/>
              </a:solidFill>
            </a:endParaRPr>
          </a:p>
          <a:p>
            <a:pPr marL="0" indent="0">
              <a:lnSpc>
                <a:spcPct val="150000"/>
              </a:lnSpc>
              <a:buFontTx/>
              <a:buNone/>
            </a:pPr>
            <a:r>
              <a:rPr lang="en-US" altLang="zh-CN" noProof="1">
                <a:sym typeface="+mn-ea"/>
              </a:rPr>
              <a:t>3.0.10 </a:t>
            </a:r>
            <a:r>
              <a:rPr lang="zh-CN" altLang="en-US" noProof="1">
                <a:sym typeface="+mn-ea"/>
              </a:rPr>
              <a:t>绿色建筑工程使用的材料应符合国家现行有关标准对材料有害物质限量的规定，不得对室内外环境造成污染。</a:t>
            </a:r>
            <a:endParaRPr lang="zh-CN" altLang="en-US" noProof="1">
              <a:sym typeface="+mn-ea"/>
            </a:endParaRPr>
          </a:p>
          <a:p>
            <a:pPr marL="0" indent="0">
              <a:lnSpc>
                <a:spcPct val="150000"/>
              </a:lnSpc>
              <a:buFontTx/>
              <a:buNone/>
            </a:pPr>
            <a:r>
              <a:rPr lang="zh-CN" altLang="en-US" noProof="1">
                <a:sym typeface="+mn-ea"/>
              </a:rPr>
              <a:t>3.0.14 绿色建筑验收验收程序和组织应遵守现行国家标准《建筑工程施工质量验收统一标准》GB50300的要求，并符合下列规定：</a:t>
            </a:r>
            <a:endParaRPr lang="zh-CN" altLang="en-US" noProof="1">
              <a:sym typeface="+mn-ea"/>
            </a:endParaRPr>
          </a:p>
          <a:p>
            <a:pPr marL="0" indent="0">
              <a:lnSpc>
                <a:spcPct val="150000"/>
              </a:lnSpc>
              <a:buFontTx/>
              <a:buNone/>
            </a:pPr>
            <a:r>
              <a:rPr lang="zh-CN" altLang="en-US" noProof="1">
                <a:sym typeface="+mn-ea"/>
              </a:rPr>
              <a:t>1 绿色建筑检验批应由专业监理工程师组织施工单位项目专业质量检查员、专业施工员等进行验收；</a:t>
            </a:r>
            <a:endParaRPr lang="zh-CN" altLang="en-US" noProof="1">
              <a:sym typeface="+mn-ea"/>
            </a:endParaRPr>
          </a:p>
          <a:p>
            <a:pPr marL="0" indent="0">
              <a:lnSpc>
                <a:spcPct val="150000"/>
              </a:lnSpc>
              <a:buFontTx/>
              <a:buNone/>
            </a:pPr>
            <a:r>
              <a:rPr lang="zh-CN" altLang="en-US" noProof="1">
                <a:sym typeface="+mn-ea"/>
              </a:rPr>
              <a:t>2 绿色建筑分项工程应由专业监理工程师组织施工单位项目专业技术负责人等进行验收；</a:t>
            </a:r>
            <a:endParaRPr lang="zh-CN" altLang="en-US" noProof="1">
              <a:sym typeface="+mn-ea"/>
            </a:endParaRPr>
          </a:p>
          <a:p>
            <a:pPr marL="0" indent="0">
              <a:lnSpc>
                <a:spcPct val="150000"/>
              </a:lnSpc>
              <a:buFontTx/>
              <a:buNone/>
            </a:pPr>
            <a:r>
              <a:rPr lang="zh-CN" altLang="en-US" noProof="1">
                <a:sym typeface="+mn-ea"/>
              </a:rPr>
              <a:t>3 绿色建筑分部工程验收应由总监理工程师或建设单位项目负责人组织设计单位项目负责人、施工单位项目负责人和分包单位项目负责人等进行验收。</a:t>
            </a:r>
            <a:endParaRPr lang="zh-CN" altLang="en-US" noProof="1">
              <a:sym typeface="+mn-ea"/>
            </a:endParaRPr>
          </a:p>
        </p:txBody>
      </p:sp>
      <p:sp>
        <p:nvSpPr>
          <p:cNvPr id="5" name="矩形 5"/>
          <p:cNvSpPr>
            <a:spLocks noChangeArrowheads="1"/>
          </p:cNvSpPr>
          <p:nvPr/>
        </p:nvSpPr>
        <p:spPr bwMode="auto">
          <a:xfrm>
            <a:off x="74897" y="184150"/>
            <a:ext cx="2468880"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四、规范主要条文</a:t>
            </a:r>
            <a:r>
              <a:rPr lang="zh-CN" altLang="en-US" sz="1800" b="1" dirty="0">
                <a:solidFill>
                  <a:schemeClr val="bg1"/>
                </a:solidFill>
                <a:latin typeface="微软雅黑" panose="020B0503020204020204" pitchFamily="34" charset="-122"/>
                <a:ea typeface="微软雅黑" panose="020B0503020204020204" pitchFamily="34" charset="-122"/>
                <a:sym typeface="+mn-ea"/>
              </a:rPr>
              <a:t>宣贯</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856738" cy="3969385"/>
          </a:xfrm>
          <a:prstGeom prst="rect">
            <a:avLst/>
          </a:prstGeom>
        </p:spPr>
        <p:txBody>
          <a:bodyPr wrap="square">
            <a:spAutoFit/>
          </a:bodyPr>
          <a:lstStyle/>
          <a:p>
            <a:pPr marL="0" indent="0">
              <a:lnSpc>
                <a:spcPct val="150000"/>
              </a:lnSpc>
              <a:buFontTx/>
              <a:buNone/>
            </a:pPr>
            <a:r>
              <a:rPr lang="zh-CN" altLang="en-US" sz="2400" b="1" noProof="1">
                <a:solidFill>
                  <a:srgbClr val="FF0000"/>
                </a:solidFill>
                <a:sym typeface="+mn-ea"/>
              </a:rPr>
              <a:t>      </a:t>
            </a:r>
            <a:r>
              <a:rPr lang="en-US" altLang="zh-CN" sz="2400" b="1" noProof="1">
                <a:solidFill>
                  <a:srgbClr val="FF0000"/>
                </a:solidFill>
                <a:sym typeface="+mn-ea"/>
              </a:rPr>
              <a:t>4 </a:t>
            </a:r>
            <a:r>
              <a:rPr lang="zh-CN" altLang="en-US" sz="2400" b="1" noProof="1">
                <a:solidFill>
                  <a:srgbClr val="FF0000"/>
                </a:solidFill>
                <a:sym typeface="+mn-ea"/>
              </a:rPr>
              <a:t>墙体工程</a:t>
            </a:r>
            <a:endParaRPr lang="en-US" altLang="zh-CN" sz="2400" b="1" noProof="1">
              <a:solidFill>
                <a:srgbClr val="FF0000"/>
              </a:solidFill>
            </a:endParaRPr>
          </a:p>
          <a:p>
            <a:pPr marL="0" indent="0">
              <a:lnSpc>
                <a:spcPct val="150000"/>
              </a:lnSpc>
              <a:buFontTx/>
              <a:buNone/>
            </a:pPr>
            <a:r>
              <a:rPr lang="zh-CN" altLang="en-US" noProof="1">
                <a:sym typeface="+mn-ea"/>
              </a:rPr>
              <a:t>本规范墙体工程共</a:t>
            </a:r>
            <a:r>
              <a:rPr lang="en-US" altLang="zh-CN" noProof="1">
                <a:sym typeface="+mn-ea"/>
              </a:rPr>
              <a:t>23</a:t>
            </a:r>
            <a:r>
              <a:rPr lang="zh-CN" altLang="en-US" noProof="1">
                <a:sym typeface="+mn-ea"/>
              </a:rPr>
              <a:t>条。对其中</a:t>
            </a:r>
            <a:r>
              <a:rPr lang="en-US" altLang="zh-CN" noProof="1">
                <a:sym typeface="+mn-ea"/>
              </a:rPr>
              <a:t>8</a:t>
            </a:r>
            <a:r>
              <a:rPr lang="zh-CN" altLang="en-US" noProof="1">
                <a:sym typeface="+mn-ea"/>
              </a:rPr>
              <a:t>条进行</a:t>
            </a:r>
            <a:r>
              <a:rPr lang="zh-CN" altLang="en-US">
                <a:sym typeface="+mn-ea"/>
              </a:rPr>
              <a:t>宣贯</a:t>
            </a:r>
            <a:r>
              <a:rPr lang="zh-CN" altLang="en-US" noProof="1">
                <a:sym typeface="+mn-ea"/>
              </a:rPr>
              <a:t>。</a:t>
            </a:r>
            <a:endParaRPr lang="en-US" altLang="zh-CN" noProof="1">
              <a:sym typeface="+mn-ea"/>
            </a:endParaRPr>
          </a:p>
          <a:p>
            <a:pPr marL="0" indent="0">
              <a:lnSpc>
                <a:spcPct val="150000"/>
              </a:lnSpc>
              <a:buFontTx/>
              <a:buNone/>
            </a:pPr>
            <a:r>
              <a:rPr lang="en-US" altLang="zh-CN" noProof="1">
                <a:sym typeface="+mn-ea"/>
              </a:rPr>
              <a:t>4.1.2 </a:t>
            </a:r>
            <a:r>
              <a:rPr lang="zh-CN" altLang="en-US" noProof="1">
                <a:sym typeface="+mn-ea"/>
              </a:rPr>
              <a:t>主体结构完成后进行施工的墙体节能工程，应在基层质量验收合格后施工，施工过程中应及时进行质量检查、隐蔽工程验收和检验批验收，施工完成后应进行墙体节能分项工程验收。与主体结构同时施工的墙体节能工程，应与主体结构一同验收。</a:t>
            </a:r>
            <a:endParaRPr lang="zh-CN" altLang="en-US" noProof="1">
              <a:sym typeface="+mn-ea"/>
            </a:endParaRPr>
          </a:p>
          <a:p>
            <a:pPr marL="0" indent="0">
              <a:lnSpc>
                <a:spcPct val="150000"/>
              </a:lnSpc>
              <a:buFontTx/>
              <a:buNone/>
            </a:pPr>
            <a:r>
              <a:rPr lang="en-US" altLang="zh-CN" noProof="1">
                <a:sym typeface="+mn-ea"/>
              </a:rPr>
              <a:t>4.1.3 </a:t>
            </a:r>
            <a:r>
              <a:rPr lang="zh-CN" altLang="en-US" noProof="1">
                <a:sym typeface="+mn-ea"/>
              </a:rPr>
              <a:t>墙体节能工程应对下列部位或内容进行隐蔽工程验收， 并应有详细的文字记录和必要的图像资料：1 保温层附着的基层及其表面处理；2 保温板粘结或固定；3 锚固件及锚固节点做法；4 增强网层数、大面铺设及门窗洞口部位翻包增强网做法；5 墙体热桥部位处理；6 预置保温板或预制保温墙板的位置、界面处理、锚固、板缝及构造节点；7 现场喷涂或浇注有机类保温材料的界面；8 被封闭的保温材料厚度；9 保温隔热砌块填充墙；10 各种变形缝处的节能施工做法。</a:t>
            </a:r>
            <a:endParaRPr lang="zh-CN" altLang="en-US" noProof="1">
              <a:sym typeface="+mn-ea"/>
            </a:endParaRPr>
          </a:p>
        </p:txBody>
      </p:sp>
      <p:sp>
        <p:nvSpPr>
          <p:cNvPr id="5" name="矩形 5"/>
          <p:cNvSpPr>
            <a:spLocks noChangeArrowheads="1"/>
          </p:cNvSpPr>
          <p:nvPr/>
        </p:nvSpPr>
        <p:spPr bwMode="auto">
          <a:xfrm>
            <a:off x="74897" y="184150"/>
            <a:ext cx="2468880"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四、规范主要条文</a:t>
            </a:r>
            <a:r>
              <a:rPr lang="zh-CN" altLang="en-US" sz="1800" b="1" dirty="0">
                <a:solidFill>
                  <a:schemeClr val="bg1"/>
                </a:solidFill>
                <a:latin typeface="微软雅黑" panose="020B0503020204020204" pitchFamily="34" charset="-122"/>
                <a:ea typeface="微软雅黑" panose="020B0503020204020204" pitchFamily="34" charset="-122"/>
                <a:sym typeface="+mn-ea"/>
              </a:rPr>
              <a:t>宣贯</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2"/>
          <p:cNvSpPr>
            <a:spLocks noChangeArrowheads="1"/>
          </p:cNvSpPr>
          <p:nvPr/>
        </p:nvSpPr>
        <p:spPr bwMode="auto">
          <a:xfrm>
            <a:off x="0" y="0"/>
            <a:ext cx="9180513" cy="5143500"/>
          </a:xfrm>
          <a:prstGeom prst="rect">
            <a:avLst/>
          </a:prstGeom>
          <a:solidFill>
            <a:schemeClr val="bg1"/>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buFont typeface="Arial" panose="020B0604020202020204" pitchFamily="34" charset="0"/>
              <a:buNone/>
            </a:pPr>
            <a:endParaRPr lang="zh-CN" altLang="en-US">
              <a:solidFill>
                <a:srgbClr val="FFFFFF"/>
              </a:solidFill>
            </a:endParaRPr>
          </a:p>
        </p:txBody>
      </p:sp>
      <p:sp>
        <p:nvSpPr>
          <p:cNvPr id="4101" name="矩形 6"/>
          <p:cNvSpPr>
            <a:spLocks noChangeArrowheads="1"/>
          </p:cNvSpPr>
          <p:nvPr/>
        </p:nvSpPr>
        <p:spPr bwMode="auto">
          <a:xfrm>
            <a:off x="184150" y="362585"/>
            <a:ext cx="8795385" cy="5067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600"/>
              </a:spcAft>
              <a:buFont typeface="Arial" panose="020B0604020202020204" pitchFamily="34" charset="0"/>
              <a:buNone/>
            </a:pPr>
            <a:r>
              <a:rPr lang="zh-CN" altLang="en-US" sz="18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检查组进行绿色建筑及建筑节能运营阶段检查</a:t>
            </a:r>
            <a:endParaRPr lang="zh-CN" altLang="en-US" sz="18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02" name="Rectangle 4"/>
          <p:cNvSpPr>
            <a:spLocks noChangeArrowheads="1"/>
          </p:cNvSpPr>
          <p:nvPr/>
        </p:nvSpPr>
        <p:spPr bwMode="auto">
          <a:xfrm>
            <a:off x="395605" y="915670"/>
            <a:ext cx="8424545" cy="299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1635" tIns="40817" rIns="81635" bIns="40817"/>
          <a:lstStyle/>
          <a:p>
            <a:pPr eaLnBrk="1" hangingPunct="1">
              <a:lnSpc>
                <a:spcPct val="200000"/>
              </a:lnSpc>
            </a:pPr>
            <a:r>
              <a:rPr lang="zh-CN" altLang="en-US" sz="1800" b="1" dirty="0">
                <a:solidFill>
                  <a:srgbClr val="404040"/>
                </a:solidFill>
                <a:latin typeface="微软雅黑" panose="020B0503020204020204" pitchFamily="34" charset="-122"/>
                <a:ea typeface="微软雅黑" panose="020B0503020204020204" pitchFamily="34" charset="-122"/>
              </a:rPr>
              <a:t>       </a:t>
            </a:r>
            <a:endParaRPr lang="zh-CN" altLang="en-US" sz="2000" b="1" dirty="0">
              <a:solidFill>
                <a:srgbClr val="404040"/>
              </a:solidFill>
              <a:latin typeface="微软雅黑" panose="020B0503020204020204" pitchFamily="34" charset="-122"/>
              <a:ea typeface="微软雅黑" panose="020B0503020204020204" pitchFamily="34" charset="-122"/>
            </a:endParaRPr>
          </a:p>
        </p:txBody>
      </p:sp>
      <p:pic>
        <p:nvPicPr>
          <p:cNvPr id="2" name="图片 1" descr="b69e5589ca0d05e9fa55ce559981997"/>
          <p:cNvPicPr>
            <a:picLocks noChangeAspect="1"/>
          </p:cNvPicPr>
          <p:nvPr/>
        </p:nvPicPr>
        <p:blipFill>
          <a:blip r:embed="rId1"/>
          <a:stretch>
            <a:fillRect/>
          </a:stretch>
        </p:blipFill>
        <p:spPr>
          <a:xfrm>
            <a:off x="183515" y="977900"/>
            <a:ext cx="8796655" cy="4659630"/>
          </a:xfrm>
          <a:prstGeom prst="rect">
            <a:avLst/>
          </a:prstGeom>
        </p:spPr>
      </p:pic>
    </p:spTree>
  </p:cSld>
  <p:clrMapOvr>
    <a:masterClrMapping/>
  </p:clrMapOvr>
  <p:transition spd="slow">
    <p:pull dir="l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856738" cy="3969385"/>
          </a:xfrm>
          <a:prstGeom prst="rect">
            <a:avLst/>
          </a:prstGeom>
        </p:spPr>
        <p:txBody>
          <a:bodyPr wrap="square">
            <a:spAutoFit/>
          </a:bodyPr>
          <a:lstStyle/>
          <a:p>
            <a:pPr marL="0" indent="0">
              <a:lnSpc>
                <a:spcPct val="150000"/>
              </a:lnSpc>
              <a:buFontTx/>
              <a:buNone/>
            </a:pPr>
            <a:r>
              <a:rPr lang="zh-CN" altLang="en-US" sz="2400" b="1" noProof="1">
                <a:solidFill>
                  <a:srgbClr val="FF0000"/>
                </a:solidFill>
                <a:sym typeface="+mn-ea"/>
              </a:rPr>
              <a:t>      </a:t>
            </a:r>
            <a:r>
              <a:rPr lang="en-US" altLang="zh-CN" sz="2400" b="1" noProof="1">
                <a:solidFill>
                  <a:srgbClr val="FF0000"/>
                </a:solidFill>
                <a:sym typeface="+mn-ea"/>
              </a:rPr>
              <a:t>4 </a:t>
            </a:r>
            <a:r>
              <a:rPr lang="zh-CN" altLang="en-US" sz="2400" b="1" noProof="1">
                <a:solidFill>
                  <a:srgbClr val="FF0000"/>
                </a:solidFill>
                <a:sym typeface="+mn-ea"/>
              </a:rPr>
              <a:t>墙体工程</a:t>
            </a:r>
            <a:endParaRPr lang="en-US" altLang="zh-CN" sz="2400" b="1" noProof="1">
              <a:solidFill>
                <a:srgbClr val="FF0000"/>
              </a:solidFill>
            </a:endParaRPr>
          </a:p>
          <a:p>
            <a:pPr marL="0" indent="0">
              <a:lnSpc>
                <a:spcPct val="150000"/>
              </a:lnSpc>
              <a:buFontTx/>
              <a:buNone/>
            </a:pPr>
            <a:r>
              <a:rPr noProof="1">
                <a:sym typeface="+mn-ea"/>
              </a:rPr>
              <a:t>4.2.2 墙体节能工程使用的材料，进场时，应对其下列性能进行复验，复验应为见证取样送检，其下列性能应符合设计要求：</a:t>
            </a:r>
            <a:endParaRPr noProof="1">
              <a:sym typeface="+mn-ea"/>
            </a:endParaRPr>
          </a:p>
          <a:p>
            <a:pPr marL="0" indent="0">
              <a:lnSpc>
                <a:spcPct val="150000"/>
              </a:lnSpc>
              <a:buFontTx/>
              <a:buNone/>
            </a:pPr>
            <a:r>
              <a:rPr noProof="1">
                <a:sym typeface="+mn-ea"/>
              </a:rPr>
              <a:t>1 保温隔热材料的导热系数或热阻、密度、压缩强度或抗压强度、垂直于板面方向的抗拉强度，有机保温材料的燃烧性能，外墙体保温隔热材料的吸水率，内墙体有机保温材料的烟密度、烟毒性；2 保温砌块、构件等定型产品的传热系数或热阻、抗压强度；3 反射隔热涂料的太阳光反射比，半球发射率；4 粘结材料的拉伸粘结强度；5 抹面材料的拉伸粘结强度、压折比；6 增强网的力学性能、抗腐蚀性能。</a:t>
            </a:r>
            <a:endParaRPr noProof="1">
              <a:sym typeface="+mn-ea"/>
            </a:endParaRPr>
          </a:p>
          <a:p>
            <a:pPr marL="0" indent="0">
              <a:lnSpc>
                <a:spcPct val="150000"/>
              </a:lnSpc>
              <a:buFontTx/>
              <a:buNone/>
            </a:pPr>
            <a:r>
              <a:rPr noProof="1">
                <a:sym typeface="+mn-ea"/>
              </a:rPr>
              <a:t>4.2.5 当墙体采用保温浆料做保温层时，应在施工中制作同条件养护试件，检测其导热系数、干密度和抗压强度。保温浆料的同条件养护试件应见证取样送检。</a:t>
            </a:r>
            <a:endParaRPr noProof="1">
              <a:sym typeface="+mn-ea"/>
            </a:endParaRPr>
          </a:p>
        </p:txBody>
      </p:sp>
      <p:sp>
        <p:nvSpPr>
          <p:cNvPr id="5" name="矩形 5"/>
          <p:cNvSpPr>
            <a:spLocks noChangeArrowheads="1"/>
          </p:cNvSpPr>
          <p:nvPr/>
        </p:nvSpPr>
        <p:spPr bwMode="auto">
          <a:xfrm>
            <a:off x="74897" y="184150"/>
            <a:ext cx="2468880"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四、规范主要条文</a:t>
            </a:r>
            <a:r>
              <a:rPr lang="zh-CN" altLang="en-US" sz="1800" b="1" dirty="0">
                <a:solidFill>
                  <a:schemeClr val="bg1"/>
                </a:solidFill>
                <a:latin typeface="微软雅黑" panose="020B0503020204020204" pitchFamily="34" charset="-122"/>
                <a:ea typeface="微软雅黑" panose="020B0503020204020204" pitchFamily="34" charset="-122"/>
                <a:sym typeface="+mn-ea"/>
              </a:rPr>
              <a:t>宣贯</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856738" cy="2861310"/>
          </a:xfrm>
          <a:prstGeom prst="rect">
            <a:avLst/>
          </a:prstGeom>
        </p:spPr>
        <p:txBody>
          <a:bodyPr wrap="square">
            <a:spAutoFit/>
          </a:bodyPr>
          <a:lstStyle/>
          <a:p>
            <a:pPr marL="0" indent="0">
              <a:lnSpc>
                <a:spcPct val="150000"/>
              </a:lnSpc>
              <a:buFontTx/>
              <a:buNone/>
            </a:pPr>
            <a:r>
              <a:rPr lang="zh-CN" altLang="en-US" sz="2400" b="1" noProof="1">
                <a:solidFill>
                  <a:srgbClr val="FF0000"/>
                </a:solidFill>
                <a:sym typeface="+mn-ea"/>
              </a:rPr>
              <a:t>      </a:t>
            </a:r>
            <a:r>
              <a:rPr lang="en-US" altLang="zh-CN" sz="2400" b="1" noProof="1">
                <a:solidFill>
                  <a:srgbClr val="FF0000"/>
                </a:solidFill>
                <a:sym typeface="+mn-ea"/>
              </a:rPr>
              <a:t>4 </a:t>
            </a:r>
            <a:r>
              <a:rPr lang="zh-CN" altLang="en-US" sz="2400" b="1" noProof="1">
                <a:solidFill>
                  <a:srgbClr val="FF0000"/>
                </a:solidFill>
                <a:sym typeface="+mn-ea"/>
              </a:rPr>
              <a:t>墙体工程</a:t>
            </a:r>
            <a:endParaRPr lang="en-US" altLang="zh-CN" sz="2400" b="1" noProof="1">
              <a:solidFill>
                <a:srgbClr val="FF0000"/>
              </a:solidFill>
            </a:endParaRPr>
          </a:p>
          <a:p>
            <a:pPr marL="0" indent="0">
              <a:lnSpc>
                <a:spcPct val="150000"/>
              </a:lnSpc>
              <a:buFontTx/>
              <a:buNone/>
            </a:pPr>
            <a:r>
              <a:rPr noProof="1">
                <a:sym typeface="+mn-ea"/>
              </a:rPr>
              <a:t>4.3.3 施工产生的墙体缺陷，如穿墙套管、脚手眼、孔洞等，应按照施工方案采取隔断热桥措施，不得影响墙体热工性能。</a:t>
            </a:r>
            <a:endParaRPr noProof="1">
              <a:sym typeface="+mn-ea"/>
            </a:endParaRPr>
          </a:p>
          <a:p>
            <a:pPr marL="0" indent="0">
              <a:lnSpc>
                <a:spcPct val="150000"/>
              </a:lnSpc>
              <a:buFontTx/>
              <a:buNone/>
            </a:pPr>
            <a:r>
              <a:rPr noProof="1">
                <a:sym typeface="+mn-ea"/>
              </a:rPr>
              <a:t>4.3.4 墙体保温板材的粘贴面积、粘贴方法和接缝方法应符合施工方案要求。</a:t>
            </a:r>
            <a:endParaRPr noProof="1">
              <a:sym typeface="+mn-ea"/>
            </a:endParaRPr>
          </a:p>
          <a:p>
            <a:pPr marL="0" indent="0">
              <a:lnSpc>
                <a:spcPct val="150000"/>
              </a:lnSpc>
              <a:buFontTx/>
              <a:buNone/>
            </a:pPr>
            <a:r>
              <a:rPr noProof="1">
                <a:sym typeface="+mn-ea"/>
              </a:rPr>
              <a:t>4.3.6 墙体上容易碰撞的阳角、门窗洞口及不同材料基体的交接处等特殊部位，其保温层应采取防止开列和破损的加强措施。</a:t>
            </a:r>
            <a:endParaRPr noProof="1">
              <a:sym typeface="+mn-ea"/>
            </a:endParaRPr>
          </a:p>
          <a:p>
            <a:pPr marL="0" indent="0">
              <a:lnSpc>
                <a:spcPct val="150000"/>
              </a:lnSpc>
              <a:buFontTx/>
              <a:buNone/>
            </a:pPr>
            <a:r>
              <a:rPr noProof="1">
                <a:sym typeface="+mn-ea"/>
              </a:rPr>
              <a:t>4.3.8 采用保温装饰一体板安装的粘贴面积、粘贴方法和接缝方法应符合施工方案要求。</a:t>
            </a:r>
            <a:endParaRPr noProof="1">
              <a:sym typeface="+mn-ea"/>
            </a:endParaRPr>
          </a:p>
        </p:txBody>
      </p:sp>
      <p:sp>
        <p:nvSpPr>
          <p:cNvPr id="5" name="矩形 5"/>
          <p:cNvSpPr>
            <a:spLocks noChangeArrowheads="1"/>
          </p:cNvSpPr>
          <p:nvPr/>
        </p:nvSpPr>
        <p:spPr bwMode="auto">
          <a:xfrm>
            <a:off x="74897" y="184150"/>
            <a:ext cx="2468880"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四、规范主要条文</a:t>
            </a:r>
            <a:r>
              <a:rPr lang="zh-CN" altLang="en-US" sz="1800" b="1" dirty="0">
                <a:solidFill>
                  <a:schemeClr val="bg1"/>
                </a:solidFill>
                <a:latin typeface="微软雅黑" panose="020B0503020204020204" pitchFamily="34" charset="-122"/>
                <a:ea typeface="微软雅黑" panose="020B0503020204020204" pitchFamily="34" charset="-122"/>
                <a:sym typeface="+mn-ea"/>
              </a:rPr>
              <a:t>宣贯</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856738" cy="2122805"/>
          </a:xfrm>
          <a:prstGeom prst="rect">
            <a:avLst/>
          </a:prstGeom>
        </p:spPr>
        <p:txBody>
          <a:bodyPr wrap="square">
            <a:spAutoFit/>
          </a:bodyPr>
          <a:lstStyle/>
          <a:p>
            <a:pPr marL="0" indent="0">
              <a:lnSpc>
                <a:spcPct val="150000"/>
              </a:lnSpc>
              <a:buFontTx/>
              <a:buNone/>
            </a:pPr>
            <a:r>
              <a:rPr lang="zh-CN" altLang="en-US" sz="2400" b="1" noProof="1">
                <a:solidFill>
                  <a:srgbClr val="FF0000"/>
                </a:solidFill>
                <a:sym typeface="+mn-ea"/>
              </a:rPr>
              <a:t>      </a:t>
            </a:r>
            <a:r>
              <a:rPr lang="en-US" altLang="zh-CN" sz="2400" b="1" noProof="1">
                <a:solidFill>
                  <a:srgbClr val="FF0000"/>
                </a:solidFill>
                <a:sym typeface="+mn-ea"/>
              </a:rPr>
              <a:t>5 </a:t>
            </a:r>
            <a:r>
              <a:rPr lang="zh-CN" altLang="en-US" sz="2400" b="1" noProof="1">
                <a:solidFill>
                  <a:srgbClr val="FF0000"/>
                </a:solidFill>
                <a:sym typeface="+mn-ea"/>
              </a:rPr>
              <a:t>幕墙工程</a:t>
            </a:r>
            <a:endParaRPr lang="en-US" altLang="zh-CN" sz="2400" b="1" noProof="1">
              <a:solidFill>
                <a:srgbClr val="FF0000"/>
              </a:solidFill>
            </a:endParaRPr>
          </a:p>
          <a:p>
            <a:pPr marL="0" indent="0">
              <a:lnSpc>
                <a:spcPct val="150000"/>
              </a:lnSpc>
              <a:buFontTx/>
              <a:buNone/>
            </a:pPr>
            <a:r>
              <a:rPr lang="zh-CN" altLang="en-US" noProof="1">
                <a:sym typeface="+mn-ea"/>
              </a:rPr>
              <a:t>本规范幕墙工程共</a:t>
            </a:r>
            <a:r>
              <a:rPr lang="en-US" altLang="zh-CN" noProof="1">
                <a:sym typeface="+mn-ea"/>
              </a:rPr>
              <a:t>17</a:t>
            </a:r>
            <a:r>
              <a:rPr lang="zh-CN" altLang="en-US" noProof="1">
                <a:sym typeface="+mn-ea"/>
              </a:rPr>
              <a:t>条。对其中</a:t>
            </a:r>
            <a:r>
              <a:rPr lang="en-US" altLang="zh-CN" noProof="1">
                <a:sym typeface="+mn-ea"/>
              </a:rPr>
              <a:t>4</a:t>
            </a:r>
            <a:r>
              <a:rPr lang="zh-CN" altLang="en-US" noProof="1">
                <a:sym typeface="+mn-ea"/>
              </a:rPr>
              <a:t>条进行</a:t>
            </a:r>
            <a:r>
              <a:rPr lang="zh-CN" altLang="en-US">
                <a:sym typeface="+mn-ea"/>
              </a:rPr>
              <a:t>宣贯</a:t>
            </a:r>
            <a:r>
              <a:rPr lang="zh-CN" altLang="en-US" noProof="1">
                <a:sym typeface="+mn-ea"/>
              </a:rPr>
              <a:t>。</a:t>
            </a:r>
            <a:endParaRPr lang="en-US" altLang="zh-CN" noProof="1">
              <a:sym typeface="+mn-ea"/>
            </a:endParaRPr>
          </a:p>
          <a:p>
            <a:pPr marL="0" indent="0">
              <a:lnSpc>
                <a:spcPct val="150000"/>
              </a:lnSpc>
              <a:buFontTx/>
              <a:buNone/>
            </a:pPr>
            <a:r>
              <a:rPr noProof="1">
                <a:sym typeface="+mn-ea"/>
              </a:rPr>
              <a:t>5.1.2 附着于主体结构（基层墙体）上的隔汽层、保温层应在主体结构工程质量验收合格后施工。施工过程中，隐蔽工程验收和检验批验收应与过程施工同步，施工完成后应进行幕墙节能分项工程质量验收。</a:t>
            </a:r>
            <a:endParaRPr noProof="1">
              <a:sym typeface="+mn-ea"/>
            </a:endParaRPr>
          </a:p>
        </p:txBody>
      </p:sp>
      <p:sp>
        <p:nvSpPr>
          <p:cNvPr id="5" name="矩形 5"/>
          <p:cNvSpPr>
            <a:spLocks noChangeArrowheads="1"/>
          </p:cNvSpPr>
          <p:nvPr/>
        </p:nvSpPr>
        <p:spPr bwMode="auto">
          <a:xfrm>
            <a:off x="74897" y="184150"/>
            <a:ext cx="2468880"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四、规范主要条文</a:t>
            </a:r>
            <a:r>
              <a:rPr lang="zh-CN" altLang="en-US" sz="1800" b="1" dirty="0">
                <a:solidFill>
                  <a:schemeClr val="bg1"/>
                </a:solidFill>
                <a:latin typeface="微软雅黑" panose="020B0503020204020204" pitchFamily="34" charset="-122"/>
                <a:ea typeface="微软雅黑" panose="020B0503020204020204" pitchFamily="34" charset="-122"/>
                <a:sym typeface="+mn-ea"/>
              </a:rPr>
              <a:t>宣贯</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856738" cy="2861310"/>
          </a:xfrm>
          <a:prstGeom prst="rect">
            <a:avLst/>
          </a:prstGeom>
        </p:spPr>
        <p:txBody>
          <a:bodyPr wrap="square">
            <a:spAutoFit/>
          </a:bodyPr>
          <a:lstStyle/>
          <a:p>
            <a:pPr marL="0" indent="0">
              <a:lnSpc>
                <a:spcPct val="150000"/>
              </a:lnSpc>
              <a:buFontTx/>
              <a:buNone/>
            </a:pPr>
            <a:r>
              <a:rPr lang="zh-CN" altLang="en-US" sz="2400" b="1" noProof="1">
                <a:solidFill>
                  <a:srgbClr val="FF0000"/>
                </a:solidFill>
                <a:sym typeface="+mn-ea"/>
              </a:rPr>
              <a:t>      </a:t>
            </a:r>
            <a:r>
              <a:rPr lang="en-US" altLang="zh-CN" sz="2400" b="1" noProof="1">
                <a:solidFill>
                  <a:srgbClr val="FF0000"/>
                </a:solidFill>
                <a:sym typeface="+mn-ea"/>
              </a:rPr>
              <a:t>5 </a:t>
            </a:r>
            <a:r>
              <a:rPr lang="zh-CN" altLang="en-US" sz="2400" b="1" noProof="1">
                <a:solidFill>
                  <a:srgbClr val="FF0000"/>
                </a:solidFill>
                <a:sym typeface="+mn-ea"/>
              </a:rPr>
              <a:t>幕墙工程</a:t>
            </a:r>
            <a:endParaRPr lang="en-US" altLang="zh-CN" sz="2400" b="1" noProof="1">
              <a:solidFill>
                <a:srgbClr val="FF0000"/>
              </a:solidFill>
            </a:endParaRPr>
          </a:p>
          <a:p>
            <a:pPr marL="0" indent="0">
              <a:lnSpc>
                <a:spcPct val="150000"/>
              </a:lnSpc>
              <a:buFontTx/>
              <a:buNone/>
            </a:pPr>
            <a:r>
              <a:rPr lang="en-US" altLang="zh-CN" noProof="1">
                <a:sym typeface="+mn-ea"/>
              </a:rPr>
              <a:t>5.1.5 </a:t>
            </a:r>
            <a:r>
              <a:rPr lang="zh-CN" altLang="en-US" noProof="1">
                <a:sym typeface="+mn-ea"/>
              </a:rPr>
              <a:t>幕墙节能工程施工中应对下列部位或项目进行隐蔽工程验收，并应有详细的文字记录和必要的图像资料：</a:t>
            </a:r>
            <a:endParaRPr lang="zh-CN" altLang="en-US" noProof="1">
              <a:sym typeface="+mn-ea"/>
            </a:endParaRPr>
          </a:p>
          <a:p>
            <a:pPr marL="0" indent="0">
              <a:lnSpc>
                <a:spcPct val="150000"/>
              </a:lnSpc>
              <a:buFontTx/>
              <a:buNone/>
            </a:pPr>
            <a:r>
              <a:rPr lang="en-US" altLang="zh-CN" noProof="1">
                <a:sym typeface="+mn-ea"/>
              </a:rPr>
              <a:t>1  </a:t>
            </a:r>
            <a:r>
              <a:rPr lang="zh-CN" altLang="en-US" noProof="1">
                <a:sym typeface="+mn-ea"/>
              </a:rPr>
              <a:t>被封闭的保温材料厚度和保温材料的固定；</a:t>
            </a:r>
            <a:r>
              <a:rPr lang="en-US" altLang="zh-CN" noProof="1">
                <a:sym typeface="+mn-ea"/>
              </a:rPr>
              <a:t>2  </a:t>
            </a:r>
            <a:r>
              <a:rPr lang="zh-CN" altLang="en-US" noProof="1">
                <a:sym typeface="+mn-ea"/>
              </a:rPr>
              <a:t>幕墙周边与墙体的接缝处保温材料的填充；</a:t>
            </a:r>
            <a:endParaRPr lang="zh-CN" altLang="en-US" noProof="1">
              <a:sym typeface="+mn-ea"/>
            </a:endParaRPr>
          </a:p>
          <a:p>
            <a:pPr marL="0" indent="0">
              <a:lnSpc>
                <a:spcPct val="150000"/>
              </a:lnSpc>
              <a:buFontTx/>
              <a:buNone/>
            </a:pPr>
            <a:r>
              <a:rPr lang="en-US" altLang="zh-CN" noProof="1">
                <a:sym typeface="+mn-ea"/>
              </a:rPr>
              <a:t>3  </a:t>
            </a:r>
            <a:r>
              <a:rPr lang="zh-CN" altLang="en-US" noProof="1">
                <a:sym typeface="+mn-ea"/>
              </a:rPr>
              <a:t>构造缝、结构缝；</a:t>
            </a:r>
            <a:r>
              <a:rPr lang="en-US" altLang="zh-CN" noProof="1">
                <a:sym typeface="+mn-ea"/>
              </a:rPr>
              <a:t>4  </a:t>
            </a:r>
            <a:r>
              <a:rPr lang="zh-CN" altLang="en-US" noProof="1">
                <a:sym typeface="+mn-ea"/>
              </a:rPr>
              <a:t>隔汽层；</a:t>
            </a:r>
            <a:r>
              <a:rPr lang="en-US" altLang="zh-CN" noProof="1">
                <a:sym typeface="+mn-ea"/>
              </a:rPr>
              <a:t>5  </a:t>
            </a:r>
            <a:r>
              <a:rPr lang="zh-CN" altLang="en-US" noProof="1">
                <a:sym typeface="+mn-ea"/>
              </a:rPr>
              <a:t>热桥部位、断热节点；</a:t>
            </a:r>
            <a:r>
              <a:rPr lang="en-US" altLang="zh-CN" noProof="1">
                <a:sym typeface="+mn-ea"/>
              </a:rPr>
              <a:t>6  </a:t>
            </a:r>
            <a:r>
              <a:rPr lang="zh-CN" altLang="en-US" noProof="1">
                <a:sym typeface="+mn-ea"/>
              </a:rPr>
              <a:t>单元式幕墙板块间的接缝构造；</a:t>
            </a:r>
            <a:endParaRPr lang="zh-CN" altLang="en-US" noProof="1">
              <a:sym typeface="+mn-ea"/>
            </a:endParaRPr>
          </a:p>
          <a:p>
            <a:pPr marL="0" indent="0">
              <a:lnSpc>
                <a:spcPct val="150000"/>
              </a:lnSpc>
              <a:buFontTx/>
              <a:buNone/>
            </a:pPr>
            <a:r>
              <a:rPr lang="en-US" altLang="zh-CN" noProof="1">
                <a:sym typeface="+mn-ea"/>
              </a:rPr>
              <a:t>7  </a:t>
            </a:r>
            <a:r>
              <a:rPr lang="zh-CN" altLang="en-US" noProof="1">
                <a:sym typeface="+mn-ea"/>
              </a:rPr>
              <a:t>冷凝水收集和排放构造；</a:t>
            </a:r>
            <a:r>
              <a:rPr lang="en-US" altLang="zh-CN" noProof="1">
                <a:sym typeface="+mn-ea"/>
              </a:rPr>
              <a:t>8  </a:t>
            </a:r>
            <a:r>
              <a:rPr lang="zh-CN" altLang="en-US" noProof="1">
                <a:sym typeface="+mn-ea"/>
              </a:rPr>
              <a:t>幕墙的通风换气装置。</a:t>
            </a:r>
            <a:endParaRPr lang="zh-CN" altLang="en-US" noProof="1">
              <a:sym typeface="+mn-ea"/>
            </a:endParaRPr>
          </a:p>
          <a:p>
            <a:pPr marL="0" indent="0">
              <a:lnSpc>
                <a:spcPct val="150000"/>
              </a:lnSpc>
              <a:buFontTx/>
              <a:buNone/>
            </a:pPr>
            <a:endParaRPr lang="zh-CN" altLang="en-US" noProof="1">
              <a:sym typeface="+mn-ea"/>
            </a:endParaRPr>
          </a:p>
        </p:txBody>
      </p:sp>
      <p:sp>
        <p:nvSpPr>
          <p:cNvPr id="5" name="矩形 5"/>
          <p:cNvSpPr>
            <a:spLocks noChangeArrowheads="1"/>
          </p:cNvSpPr>
          <p:nvPr/>
        </p:nvSpPr>
        <p:spPr bwMode="auto">
          <a:xfrm>
            <a:off x="74897" y="184150"/>
            <a:ext cx="2468880"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四、规范主要条文</a:t>
            </a:r>
            <a:r>
              <a:rPr lang="zh-CN" altLang="en-US" sz="1800" b="1" dirty="0">
                <a:solidFill>
                  <a:schemeClr val="bg1"/>
                </a:solidFill>
                <a:latin typeface="微软雅黑" panose="020B0503020204020204" pitchFamily="34" charset="-122"/>
                <a:ea typeface="微软雅黑" panose="020B0503020204020204" pitchFamily="34" charset="-122"/>
                <a:sym typeface="+mn-ea"/>
              </a:rPr>
              <a:t>宣贯</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856738" cy="3230245"/>
          </a:xfrm>
          <a:prstGeom prst="rect">
            <a:avLst/>
          </a:prstGeom>
        </p:spPr>
        <p:txBody>
          <a:bodyPr wrap="square">
            <a:spAutoFit/>
          </a:bodyPr>
          <a:lstStyle/>
          <a:p>
            <a:pPr marL="0" indent="0">
              <a:lnSpc>
                <a:spcPct val="150000"/>
              </a:lnSpc>
              <a:buFontTx/>
              <a:buNone/>
            </a:pPr>
            <a:r>
              <a:rPr lang="zh-CN" altLang="en-US" sz="2400" b="1" noProof="1">
                <a:solidFill>
                  <a:srgbClr val="FF0000"/>
                </a:solidFill>
                <a:sym typeface="+mn-ea"/>
              </a:rPr>
              <a:t>      </a:t>
            </a:r>
            <a:r>
              <a:rPr lang="en-US" altLang="zh-CN" sz="2400" b="1" noProof="1">
                <a:solidFill>
                  <a:srgbClr val="FF0000"/>
                </a:solidFill>
                <a:sym typeface="+mn-ea"/>
              </a:rPr>
              <a:t>5 </a:t>
            </a:r>
            <a:r>
              <a:rPr lang="zh-CN" altLang="en-US" sz="2400" b="1" noProof="1">
                <a:solidFill>
                  <a:srgbClr val="FF0000"/>
                </a:solidFill>
                <a:sym typeface="+mn-ea"/>
              </a:rPr>
              <a:t>幕墙工程</a:t>
            </a:r>
            <a:endParaRPr lang="en-US" altLang="zh-CN" sz="2400" b="1" noProof="1">
              <a:solidFill>
                <a:srgbClr val="FF0000"/>
              </a:solidFill>
            </a:endParaRPr>
          </a:p>
          <a:p>
            <a:pPr marL="0" indent="0">
              <a:lnSpc>
                <a:spcPct val="150000"/>
              </a:lnSpc>
              <a:buFontTx/>
              <a:buNone/>
            </a:pPr>
            <a:r>
              <a:rPr lang="en-US" altLang="zh-CN" noProof="1">
                <a:sym typeface="+mn-ea"/>
              </a:rPr>
              <a:t>5.2.3 </a:t>
            </a:r>
            <a:r>
              <a:rPr lang="zh-CN" altLang="en-US" noProof="1">
                <a:sym typeface="+mn-ea"/>
              </a:rPr>
              <a:t>幕墙节能工程使用的材料、构件等进场时，应对其下列性能进行复验，复验应为见证取样送检：</a:t>
            </a:r>
            <a:endParaRPr lang="zh-CN" altLang="en-US" noProof="1">
              <a:sym typeface="+mn-ea"/>
            </a:endParaRPr>
          </a:p>
          <a:p>
            <a:pPr marL="0" indent="0">
              <a:lnSpc>
                <a:spcPct val="150000"/>
              </a:lnSpc>
              <a:buFontTx/>
              <a:buNone/>
            </a:pPr>
            <a:r>
              <a:rPr lang="en-US" altLang="zh-CN" noProof="1">
                <a:sym typeface="+mn-ea"/>
              </a:rPr>
              <a:t>1  </a:t>
            </a:r>
            <a:r>
              <a:rPr lang="zh-CN" altLang="en-US" noProof="1">
                <a:sym typeface="+mn-ea"/>
              </a:rPr>
              <a:t>保温材料：导热系数、密度；</a:t>
            </a:r>
            <a:endParaRPr lang="zh-CN" altLang="en-US" noProof="1">
              <a:sym typeface="+mn-ea"/>
            </a:endParaRPr>
          </a:p>
          <a:p>
            <a:pPr marL="0" indent="0">
              <a:lnSpc>
                <a:spcPct val="150000"/>
              </a:lnSpc>
              <a:buFontTx/>
              <a:buNone/>
            </a:pPr>
            <a:r>
              <a:rPr lang="en-US" altLang="zh-CN" noProof="1">
                <a:sym typeface="+mn-ea"/>
              </a:rPr>
              <a:t>2  </a:t>
            </a:r>
            <a:r>
              <a:rPr lang="zh-CN" altLang="en-US" noProof="1">
                <a:sym typeface="+mn-ea"/>
              </a:rPr>
              <a:t>幕墙玻璃：可见光透射比、传热系数、中空玻璃露点；</a:t>
            </a:r>
            <a:endParaRPr lang="zh-CN" altLang="en-US" noProof="1">
              <a:sym typeface="+mn-ea"/>
            </a:endParaRPr>
          </a:p>
          <a:p>
            <a:pPr marL="0" indent="0">
              <a:lnSpc>
                <a:spcPct val="150000"/>
              </a:lnSpc>
              <a:buFontTx/>
              <a:buNone/>
            </a:pPr>
            <a:r>
              <a:rPr lang="en-US" altLang="zh-CN" noProof="1">
                <a:sym typeface="+mn-ea"/>
              </a:rPr>
              <a:t>3  </a:t>
            </a:r>
            <a:r>
              <a:rPr lang="zh-CN" altLang="en-US" noProof="1">
                <a:sym typeface="+mn-ea"/>
              </a:rPr>
              <a:t>隔热型材：抗拉强度、抗剪强度。</a:t>
            </a:r>
            <a:endParaRPr lang="zh-CN" altLang="en-US" noProof="1">
              <a:sym typeface="+mn-ea"/>
            </a:endParaRPr>
          </a:p>
          <a:p>
            <a:pPr marL="0" indent="0">
              <a:lnSpc>
                <a:spcPct val="150000"/>
              </a:lnSpc>
              <a:buFontTx/>
              <a:buNone/>
            </a:pPr>
            <a:r>
              <a:rPr lang="zh-CN" altLang="en-US" noProof="1">
                <a:sym typeface="+mn-ea"/>
              </a:rPr>
              <a:t>5.2.4 幕墙的气密性能应符合设计规定的等级要求。应现场抽取材料和配件，在检测试验室安装制作试件进行气密性能检测。</a:t>
            </a:r>
            <a:endParaRPr lang="zh-CN" altLang="en-US" noProof="1">
              <a:sym typeface="+mn-ea"/>
            </a:endParaRPr>
          </a:p>
        </p:txBody>
      </p:sp>
      <p:sp>
        <p:nvSpPr>
          <p:cNvPr id="5" name="矩形 5"/>
          <p:cNvSpPr>
            <a:spLocks noChangeArrowheads="1"/>
          </p:cNvSpPr>
          <p:nvPr/>
        </p:nvSpPr>
        <p:spPr bwMode="auto">
          <a:xfrm>
            <a:off x="74897" y="184150"/>
            <a:ext cx="2468880"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四、规范主要条文</a:t>
            </a:r>
            <a:r>
              <a:rPr lang="zh-CN" altLang="en-US" sz="1800" b="1" dirty="0">
                <a:solidFill>
                  <a:schemeClr val="bg1"/>
                </a:solidFill>
                <a:latin typeface="微软雅黑" panose="020B0503020204020204" pitchFamily="34" charset="-122"/>
                <a:ea typeface="微软雅黑" panose="020B0503020204020204" pitchFamily="34" charset="-122"/>
                <a:sym typeface="+mn-ea"/>
              </a:rPr>
              <a:t>宣贯</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856738" cy="2861310"/>
          </a:xfrm>
          <a:prstGeom prst="rect">
            <a:avLst/>
          </a:prstGeom>
        </p:spPr>
        <p:txBody>
          <a:bodyPr wrap="square">
            <a:spAutoFit/>
          </a:bodyPr>
          <a:lstStyle/>
          <a:p>
            <a:pPr marL="0" indent="0">
              <a:lnSpc>
                <a:spcPct val="150000"/>
              </a:lnSpc>
              <a:buFontTx/>
              <a:buNone/>
            </a:pPr>
            <a:r>
              <a:rPr lang="zh-CN" altLang="en-US" sz="2400" b="1" noProof="1">
                <a:solidFill>
                  <a:srgbClr val="FF0000"/>
                </a:solidFill>
                <a:sym typeface="+mn-ea"/>
              </a:rPr>
              <a:t>      </a:t>
            </a:r>
            <a:r>
              <a:rPr lang="en-US" altLang="zh-CN" sz="2400" b="1" noProof="1">
                <a:solidFill>
                  <a:srgbClr val="FF0000"/>
                </a:solidFill>
                <a:sym typeface="+mn-ea"/>
              </a:rPr>
              <a:t>6 </a:t>
            </a:r>
            <a:r>
              <a:rPr lang="zh-CN" altLang="en-US" sz="2400" b="1" noProof="1">
                <a:solidFill>
                  <a:srgbClr val="FF0000"/>
                </a:solidFill>
                <a:sym typeface="+mn-ea"/>
              </a:rPr>
              <a:t>门窗工程</a:t>
            </a:r>
            <a:endParaRPr lang="en-US" altLang="zh-CN" sz="2400" b="1" noProof="1">
              <a:solidFill>
                <a:srgbClr val="FF0000"/>
              </a:solidFill>
            </a:endParaRPr>
          </a:p>
          <a:p>
            <a:pPr marL="0" indent="0">
              <a:lnSpc>
                <a:spcPct val="150000"/>
              </a:lnSpc>
              <a:buFontTx/>
              <a:buNone/>
            </a:pPr>
            <a:r>
              <a:rPr lang="zh-CN" altLang="en-US" noProof="1">
                <a:sym typeface="+mn-ea"/>
              </a:rPr>
              <a:t>本规范门窗工程共</a:t>
            </a:r>
            <a:r>
              <a:rPr lang="en-US" altLang="zh-CN" noProof="1">
                <a:sym typeface="+mn-ea"/>
              </a:rPr>
              <a:t>13</a:t>
            </a:r>
            <a:r>
              <a:rPr lang="zh-CN" altLang="en-US" noProof="1">
                <a:sym typeface="+mn-ea"/>
              </a:rPr>
              <a:t>条。对其中</a:t>
            </a:r>
            <a:r>
              <a:rPr lang="en-US" altLang="zh-CN" noProof="1">
                <a:sym typeface="+mn-ea"/>
              </a:rPr>
              <a:t>2</a:t>
            </a:r>
            <a:r>
              <a:rPr lang="zh-CN" altLang="en-US" noProof="1">
                <a:sym typeface="+mn-ea"/>
              </a:rPr>
              <a:t>条进行</a:t>
            </a:r>
            <a:r>
              <a:rPr lang="zh-CN" altLang="en-US">
                <a:sym typeface="+mn-ea"/>
              </a:rPr>
              <a:t>宣贯</a:t>
            </a:r>
            <a:r>
              <a:rPr lang="zh-CN" altLang="en-US" noProof="1">
                <a:sym typeface="+mn-ea"/>
              </a:rPr>
              <a:t>。</a:t>
            </a:r>
            <a:endParaRPr lang="en-US" altLang="zh-CN" noProof="1">
              <a:sym typeface="+mn-ea"/>
            </a:endParaRPr>
          </a:p>
          <a:p>
            <a:pPr marL="0" indent="0">
              <a:lnSpc>
                <a:spcPct val="150000"/>
              </a:lnSpc>
              <a:buFontTx/>
              <a:buNone/>
            </a:pPr>
            <a:r>
              <a:rPr lang="en-US" altLang="zh-CN" noProof="1">
                <a:sym typeface="+mn-ea"/>
              </a:rPr>
              <a:t>6.1.1 </a:t>
            </a:r>
            <a:r>
              <a:rPr lang="zh-CN" altLang="en-US" noProof="1">
                <a:sym typeface="+mn-ea"/>
              </a:rPr>
              <a:t>本章适用于建筑外门窗节能工程的质量验收，包括金属门窗、各种复合门窗、特种门窗、天窗、以及门窗玻璃安装等节能工程。</a:t>
            </a:r>
            <a:endParaRPr lang="en-US" altLang="zh-CN" noProof="1">
              <a:sym typeface="+mn-ea"/>
            </a:endParaRPr>
          </a:p>
          <a:p>
            <a:pPr marL="0" indent="0">
              <a:lnSpc>
                <a:spcPct val="150000"/>
              </a:lnSpc>
              <a:buFontTx/>
              <a:buNone/>
            </a:pPr>
            <a:r>
              <a:rPr lang="zh-CN" altLang="en-US" noProof="1">
                <a:sym typeface="+mn-ea"/>
              </a:rPr>
              <a:t>外门窗是建筑围护结构中保温隔热和气密性能最差的，对室外气候变化最敏感的构件。外门窗包括普通门窗、凸窗、天窗、倾斜窗以及不封闭阳台的门连窗等。这些门窗又分为金属，各种复合门窗、特种门窗等。这些门窗及其玻璃安装的节能验收，均在本章做出了明确规定。</a:t>
            </a:r>
            <a:endParaRPr lang="zh-CN" altLang="en-US" noProof="1">
              <a:sym typeface="+mn-ea"/>
            </a:endParaRPr>
          </a:p>
        </p:txBody>
      </p:sp>
      <p:sp>
        <p:nvSpPr>
          <p:cNvPr id="5" name="矩形 5"/>
          <p:cNvSpPr>
            <a:spLocks noChangeArrowheads="1"/>
          </p:cNvSpPr>
          <p:nvPr/>
        </p:nvSpPr>
        <p:spPr bwMode="auto">
          <a:xfrm>
            <a:off x="74897" y="184150"/>
            <a:ext cx="2468880"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四、规范主要条文</a:t>
            </a:r>
            <a:r>
              <a:rPr lang="zh-CN" altLang="en-US" sz="1800" b="1" dirty="0">
                <a:solidFill>
                  <a:schemeClr val="bg1"/>
                </a:solidFill>
                <a:latin typeface="微软雅黑" panose="020B0503020204020204" pitchFamily="34" charset="-122"/>
                <a:ea typeface="微软雅黑" panose="020B0503020204020204" pitchFamily="34" charset="-122"/>
                <a:sym typeface="+mn-ea"/>
              </a:rPr>
              <a:t>宣贯</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856738" cy="2491740"/>
          </a:xfrm>
          <a:prstGeom prst="rect">
            <a:avLst/>
          </a:prstGeom>
        </p:spPr>
        <p:txBody>
          <a:bodyPr wrap="square">
            <a:spAutoFit/>
          </a:bodyPr>
          <a:lstStyle/>
          <a:p>
            <a:pPr marL="0" indent="0">
              <a:lnSpc>
                <a:spcPct val="150000"/>
              </a:lnSpc>
              <a:buFontTx/>
              <a:buNone/>
            </a:pPr>
            <a:r>
              <a:rPr lang="zh-CN" altLang="en-US" sz="2400" b="1" noProof="1">
                <a:solidFill>
                  <a:srgbClr val="FF0000"/>
                </a:solidFill>
                <a:sym typeface="+mn-ea"/>
              </a:rPr>
              <a:t>      </a:t>
            </a:r>
            <a:r>
              <a:rPr lang="en-US" altLang="zh-CN" sz="2400" b="1" noProof="1">
                <a:solidFill>
                  <a:srgbClr val="FF0000"/>
                </a:solidFill>
                <a:sym typeface="+mn-ea"/>
              </a:rPr>
              <a:t>6 </a:t>
            </a:r>
            <a:r>
              <a:rPr lang="zh-CN" altLang="en-US" sz="2400" b="1" noProof="1">
                <a:solidFill>
                  <a:srgbClr val="FF0000"/>
                </a:solidFill>
                <a:sym typeface="+mn-ea"/>
              </a:rPr>
              <a:t>门窗工程</a:t>
            </a:r>
            <a:endParaRPr lang="en-US" altLang="zh-CN" sz="2400" b="1" noProof="1">
              <a:solidFill>
                <a:srgbClr val="FF0000"/>
              </a:solidFill>
            </a:endParaRPr>
          </a:p>
          <a:p>
            <a:pPr marL="0" indent="0">
              <a:lnSpc>
                <a:spcPct val="150000"/>
              </a:lnSpc>
              <a:buFontTx/>
              <a:buNone/>
            </a:pPr>
            <a:r>
              <a:rPr lang="en-US" altLang="zh-CN" noProof="1">
                <a:sym typeface="+mn-ea"/>
              </a:rPr>
              <a:t>6.1.3 建筑外门窗工程施工中，应对外门窗框或附框与墙体接缝处及外门窗框与附框接缝处的保温填充做法进行隐蔽工程验收，并应有隐蔽工程验收记录和必要的图像资料。</a:t>
            </a:r>
            <a:endParaRPr lang="en-US" altLang="zh-CN" noProof="1">
              <a:sym typeface="+mn-ea"/>
            </a:endParaRPr>
          </a:p>
          <a:p>
            <a:pPr marL="0" indent="0">
              <a:lnSpc>
                <a:spcPct val="150000"/>
              </a:lnSpc>
              <a:buFontTx/>
              <a:buNone/>
            </a:pPr>
            <a:r>
              <a:rPr lang="en-US" altLang="zh-CN" noProof="1">
                <a:sym typeface="+mn-ea"/>
              </a:rPr>
              <a:t>6.2.3 </a:t>
            </a:r>
            <a:r>
              <a:rPr lang="zh-CN" altLang="en-US" noProof="1">
                <a:sym typeface="+mn-ea"/>
              </a:rPr>
              <a:t>建筑外窗进入施工现场时，应按地区类别对其下列性能进行复验，复验应为见证取样送检：</a:t>
            </a:r>
            <a:endParaRPr lang="zh-CN" altLang="en-US" noProof="1">
              <a:sym typeface="+mn-ea"/>
            </a:endParaRPr>
          </a:p>
          <a:p>
            <a:pPr marL="0" indent="0">
              <a:lnSpc>
                <a:spcPct val="150000"/>
              </a:lnSpc>
              <a:buFontTx/>
              <a:buNone/>
            </a:pPr>
            <a:r>
              <a:rPr lang="zh-CN" altLang="en-US" noProof="1">
                <a:sym typeface="+mn-ea"/>
              </a:rPr>
              <a:t>严寒地区：气密性、传热系数和中空玻璃露点；</a:t>
            </a:r>
            <a:endParaRPr lang="zh-CN" altLang="en-US" noProof="1">
              <a:sym typeface="+mn-ea"/>
            </a:endParaRPr>
          </a:p>
          <a:p>
            <a:pPr marL="0" indent="0">
              <a:lnSpc>
                <a:spcPct val="150000"/>
              </a:lnSpc>
              <a:buFontTx/>
              <a:buNone/>
            </a:pPr>
            <a:endParaRPr lang="zh-CN" altLang="en-US" noProof="1">
              <a:sym typeface="+mn-ea"/>
            </a:endParaRPr>
          </a:p>
        </p:txBody>
      </p:sp>
      <p:sp>
        <p:nvSpPr>
          <p:cNvPr id="5" name="矩形 5"/>
          <p:cNvSpPr>
            <a:spLocks noChangeArrowheads="1"/>
          </p:cNvSpPr>
          <p:nvPr/>
        </p:nvSpPr>
        <p:spPr bwMode="auto">
          <a:xfrm>
            <a:off x="74897" y="184150"/>
            <a:ext cx="2468880"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四、规范主要条文</a:t>
            </a:r>
            <a:r>
              <a:rPr lang="zh-CN" altLang="en-US" sz="1800" b="1" dirty="0">
                <a:solidFill>
                  <a:schemeClr val="bg1"/>
                </a:solidFill>
                <a:latin typeface="微软雅黑" panose="020B0503020204020204" pitchFamily="34" charset="-122"/>
                <a:ea typeface="微软雅黑" panose="020B0503020204020204" pitchFamily="34" charset="-122"/>
                <a:sym typeface="+mn-ea"/>
              </a:rPr>
              <a:t>宣贯</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856738" cy="3969385"/>
          </a:xfrm>
          <a:prstGeom prst="rect">
            <a:avLst/>
          </a:prstGeom>
        </p:spPr>
        <p:txBody>
          <a:bodyPr wrap="square">
            <a:spAutoFit/>
          </a:bodyPr>
          <a:lstStyle/>
          <a:p>
            <a:pPr marL="0" indent="0">
              <a:lnSpc>
                <a:spcPct val="150000"/>
              </a:lnSpc>
              <a:buFontTx/>
              <a:buNone/>
            </a:pPr>
            <a:r>
              <a:rPr lang="zh-CN" altLang="en-US" sz="2400" b="1" noProof="1">
                <a:solidFill>
                  <a:srgbClr val="FF0000"/>
                </a:solidFill>
                <a:sym typeface="+mn-ea"/>
              </a:rPr>
              <a:t>      </a:t>
            </a:r>
            <a:r>
              <a:rPr lang="en-US" altLang="zh-CN" sz="2400" b="1" noProof="1">
                <a:solidFill>
                  <a:srgbClr val="FF0000"/>
                </a:solidFill>
                <a:sym typeface="+mn-ea"/>
              </a:rPr>
              <a:t>7 </a:t>
            </a:r>
            <a:r>
              <a:rPr lang="zh-CN" altLang="en-US" sz="2400" b="1" noProof="1">
                <a:solidFill>
                  <a:srgbClr val="FF0000"/>
                </a:solidFill>
                <a:sym typeface="+mn-ea"/>
              </a:rPr>
              <a:t>屋面工程</a:t>
            </a:r>
            <a:endParaRPr lang="en-US" altLang="zh-CN" sz="2400" b="1" noProof="1">
              <a:solidFill>
                <a:srgbClr val="FF0000"/>
              </a:solidFill>
            </a:endParaRPr>
          </a:p>
          <a:p>
            <a:pPr marL="0" indent="0">
              <a:lnSpc>
                <a:spcPct val="150000"/>
              </a:lnSpc>
              <a:buFontTx/>
              <a:buNone/>
            </a:pPr>
            <a:r>
              <a:rPr lang="zh-CN" altLang="en-US" noProof="1">
                <a:sym typeface="+mn-ea"/>
              </a:rPr>
              <a:t>本规范屋面工程共</a:t>
            </a:r>
            <a:r>
              <a:rPr lang="en-US" altLang="zh-CN" noProof="1">
                <a:sym typeface="+mn-ea"/>
              </a:rPr>
              <a:t>12</a:t>
            </a:r>
            <a:r>
              <a:rPr lang="zh-CN" altLang="en-US" noProof="1">
                <a:sym typeface="+mn-ea"/>
              </a:rPr>
              <a:t>条。对其中</a:t>
            </a:r>
            <a:r>
              <a:rPr lang="en-US" altLang="zh-CN" noProof="1">
                <a:sym typeface="+mn-ea"/>
              </a:rPr>
              <a:t>3</a:t>
            </a:r>
            <a:r>
              <a:rPr lang="zh-CN" altLang="en-US" noProof="1">
                <a:sym typeface="+mn-ea"/>
              </a:rPr>
              <a:t>条进行</a:t>
            </a:r>
            <a:r>
              <a:rPr lang="zh-CN" altLang="en-US">
                <a:sym typeface="+mn-ea"/>
              </a:rPr>
              <a:t>宣贯</a:t>
            </a:r>
            <a:r>
              <a:rPr lang="zh-CN" altLang="en-US" noProof="1">
                <a:sym typeface="+mn-ea"/>
              </a:rPr>
              <a:t>。</a:t>
            </a:r>
            <a:endParaRPr lang="en-US" altLang="zh-CN" noProof="1">
              <a:sym typeface="+mn-ea"/>
            </a:endParaRPr>
          </a:p>
          <a:p>
            <a:pPr marL="0" indent="0">
              <a:lnSpc>
                <a:spcPct val="150000"/>
              </a:lnSpc>
              <a:buFontTx/>
              <a:buNone/>
            </a:pPr>
            <a:r>
              <a:rPr lang="en-US" altLang="zh-CN" noProof="1">
                <a:sym typeface="+mn-ea"/>
              </a:rPr>
              <a:t>7.1.1 </a:t>
            </a:r>
            <a:r>
              <a:rPr lang="zh-CN" altLang="en-US" noProof="1">
                <a:sym typeface="+mn-ea"/>
              </a:rPr>
              <a:t>本章适用于建筑屋面节能工程施工质量的验收，包括采用松散保温材料、现浇保温材料、喷涂保温材料、板材、块材等保温隔热材料的屋面节能工程。</a:t>
            </a:r>
            <a:endParaRPr lang="en-US" altLang="zh-CN" noProof="1">
              <a:sym typeface="+mn-ea"/>
            </a:endParaRPr>
          </a:p>
          <a:p>
            <a:pPr marL="0" indent="0">
              <a:lnSpc>
                <a:spcPct val="150000"/>
              </a:lnSpc>
              <a:buFontTx/>
              <a:buNone/>
            </a:pPr>
            <a:r>
              <a:rPr lang="en-US" altLang="zh-CN" noProof="1">
                <a:sym typeface="+mn-ea"/>
              </a:rPr>
              <a:t>7.1.3 </a:t>
            </a:r>
            <a:r>
              <a:rPr lang="zh-CN" altLang="en-US" noProof="1">
                <a:sym typeface="+mn-ea"/>
              </a:rPr>
              <a:t>屋面保温隔热工程应对下列部位进行隐蔽工程验收，并应有详细的文字记录和必要的图像资料：</a:t>
            </a:r>
            <a:r>
              <a:rPr lang="en-US" altLang="zh-CN" noProof="1">
                <a:sym typeface="+mn-ea"/>
              </a:rPr>
              <a:t>1  </a:t>
            </a:r>
            <a:r>
              <a:rPr lang="zh-CN" altLang="en-US" noProof="1">
                <a:sym typeface="+mn-ea"/>
              </a:rPr>
              <a:t>基层；</a:t>
            </a:r>
            <a:r>
              <a:rPr lang="en-US" altLang="zh-CN" noProof="1">
                <a:sym typeface="+mn-ea"/>
              </a:rPr>
              <a:t>2  </a:t>
            </a:r>
            <a:r>
              <a:rPr lang="zh-CN" altLang="en-US" noProof="1">
                <a:sym typeface="+mn-ea"/>
              </a:rPr>
              <a:t>保温材料的种类、保温层的敷设方式、厚度；板材缝隙填充质量；</a:t>
            </a:r>
            <a:r>
              <a:rPr lang="en-US" altLang="zh-CN" noProof="1">
                <a:sym typeface="+mn-ea"/>
              </a:rPr>
              <a:t>3  </a:t>
            </a:r>
            <a:r>
              <a:rPr lang="zh-CN" altLang="en-US" noProof="1">
                <a:sym typeface="+mn-ea"/>
              </a:rPr>
              <a:t>屋面热桥部位；</a:t>
            </a:r>
            <a:r>
              <a:rPr lang="en-US" altLang="zh-CN" noProof="1">
                <a:sym typeface="+mn-ea"/>
              </a:rPr>
              <a:t>4  </a:t>
            </a:r>
            <a:r>
              <a:rPr lang="zh-CN" altLang="en-US" noProof="1">
                <a:sym typeface="+mn-ea"/>
              </a:rPr>
              <a:t>隔汽层。</a:t>
            </a:r>
            <a:endParaRPr lang="zh-CN" altLang="en-US" noProof="1">
              <a:sym typeface="+mn-ea"/>
            </a:endParaRPr>
          </a:p>
          <a:p>
            <a:pPr marL="0" indent="0">
              <a:lnSpc>
                <a:spcPct val="150000"/>
              </a:lnSpc>
              <a:buFontTx/>
              <a:buNone/>
            </a:pPr>
            <a:r>
              <a:rPr lang="zh-CN" altLang="en-US" noProof="1">
                <a:sym typeface="+mn-ea"/>
              </a:rPr>
              <a:t>7.2.3 屋面节能工程使用的材料进场时应对以下性能参数进行复验，复验应为见证取样送检：</a:t>
            </a:r>
            <a:endParaRPr lang="zh-CN" altLang="en-US" noProof="1">
              <a:sym typeface="+mn-ea"/>
            </a:endParaRPr>
          </a:p>
          <a:p>
            <a:pPr marL="0" indent="0">
              <a:lnSpc>
                <a:spcPct val="150000"/>
              </a:lnSpc>
              <a:buFontTx/>
              <a:buNone/>
            </a:pPr>
            <a:r>
              <a:rPr lang="zh-CN" altLang="en-US" noProof="1">
                <a:sym typeface="+mn-ea"/>
              </a:rPr>
              <a:t>1 保温隔热材料：导热系数或热阻、密度、吸水率、抗压强度或压缩强度、有机保温材料的燃烧性能；2 隔热涂料：太阳光反射比，半球发射率。</a:t>
            </a:r>
            <a:endParaRPr lang="zh-CN" altLang="en-US" noProof="1">
              <a:sym typeface="+mn-ea"/>
            </a:endParaRPr>
          </a:p>
        </p:txBody>
      </p:sp>
      <p:sp>
        <p:nvSpPr>
          <p:cNvPr id="5" name="矩形 5"/>
          <p:cNvSpPr>
            <a:spLocks noChangeArrowheads="1"/>
          </p:cNvSpPr>
          <p:nvPr/>
        </p:nvSpPr>
        <p:spPr bwMode="auto">
          <a:xfrm>
            <a:off x="74897" y="184150"/>
            <a:ext cx="2468880"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四、规范主要条文</a:t>
            </a:r>
            <a:r>
              <a:rPr lang="zh-CN" altLang="en-US" sz="1800" b="1" dirty="0">
                <a:solidFill>
                  <a:schemeClr val="bg1"/>
                </a:solidFill>
                <a:latin typeface="微软雅黑" panose="020B0503020204020204" pitchFamily="34" charset="-122"/>
                <a:ea typeface="微软雅黑" panose="020B0503020204020204" pitchFamily="34" charset="-122"/>
                <a:sym typeface="+mn-ea"/>
              </a:rPr>
              <a:t>宣贯</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856738" cy="3599815"/>
          </a:xfrm>
          <a:prstGeom prst="rect">
            <a:avLst/>
          </a:prstGeom>
        </p:spPr>
        <p:txBody>
          <a:bodyPr wrap="square">
            <a:spAutoFit/>
          </a:bodyPr>
          <a:lstStyle/>
          <a:p>
            <a:pPr marL="0" indent="0">
              <a:lnSpc>
                <a:spcPct val="150000"/>
              </a:lnSpc>
              <a:buFontTx/>
              <a:buNone/>
            </a:pPr>
            <a:r>
              <a:rPr lang="zh-CN" altLang="en-US" sz="2400" b="1" noProof="1">
                <a:solidFill>
                  <a:srgbClr val="FF0000"/>
                </a:solidFill>
                <a:sym typeface="+mn-ea"/>
              </a:rPr>
              <a:t>      </a:t>
            </a:r>
            <a:r>
              <a:rPr lang="en-US" altLang="zh-CN" sz="2400" b="1" noProof="1">
                <a:solidFill>
                  <a:srgbClr val="FF0000"/>
                </a:solidFill>
                <a:sym typeface="+mn-ea"/>
              </a:rPr>
              <a:t>8 </a:t>
            </a:r>
            <a:r>
              <a:rPr lang="zh-CN" altLang="en-US" sz="2400" b="1" noProof="1">
                <a:solidFill>
                  <a:srgbClr val="FF0000"/>
                </a:solidFill>
                <a:sym typeface="+mn-ea"/>
              </a:rPr>
              <a:t>地面工程</a:t>
            </a:r>
            <a:endParaRPr lang="en-US" altLang="zh-CN" sz="2400" b="1" noProof="1">
              <a:solidFill>
                <a:srgbClr val="FF0000"/>
              </a:solidFill>
            </a:endParaRPr>
          </a:p>
          <a:p>
            <a:pPr marL="0" indent="0">
              <a:lnSpc>
                <a:spcPct val="150000"/>
              </a:lnSpc>
              <a:buFontTx/>
              <a:buNone/>
            </a:pPr>
            <a:r>
              <a:rPr lang="zh-CN" altLang="en-US" noProof="1">
                <a:sym typeface="+mn-ea"/>
              </a:rPr>
              <a:t>本规范地面工程共</a:t>
            </a:r>
            <a:r>
              <a:rPr lang="en-US" altLang="zh-CN" noProof="1">
                <a:sym typeface="+mn-ea"/>
              </a:rPr>
              <a:t>12</a:t>
            </a:r>
            <a:r>
              <a:rPr lang="zh-CN" altLang="en-US" noProof="1">
                <a:sym typeface="+mn-ea"/>
              </a:rPr>
              <a:t>条。对其中</a:t>
            </a:r>
            <a:r>
              <a:rPr lang="en-US" altLang="zh-CN" noProof="1">
                <a:sym typeface="+mn-ea"/>
              </a:rPr>
              <a:t>2</a:t>
            </a:r>
            <a:r>
              <a:rPr lang="zh-CN" altLang="en-US" noProof="1">
                <a:sym typeface="+mn-ea"/>
              </a:rPr>
              <a:t>条进行</a:t>
            </a:r>
            <a:r>
              <a:rPr lang="zh-CN" altLang="en-US">
                <a:sym typeface="+mn-ea"/>
              </a:rPr>
              <a:t>宣贯</a:t>
            </a:r>
            <a:r>
              <a:rPr lang="zh-CN" altLang="en-US" noProof="1">
                <a:sym typeface="+mn-ea"/>
              </a:rPr>
              <a:t>。</a:t>
            </a:r>
            <a:endParaRPr lang="en-US" altLang="zh-CN" noProof="1">
              <a:sym typeface="+mn-ea"/>
            </a:endParaRPr>
          </a:p>
          <a:p>
            <a:pPr marL="0" indent="0">
              <a:lnSpc>
                <a:spcPct val="150000"/>
              </a:lnSpc>
              <a:buFontTx/>
              <a:buNone/>
            </a:pPr>
            <a:r>
              <a:rPr lang="en-US" altLang="zh-CN" noProof="1">
                <a:sym typeface="+mn-ea"/>
              </a:rPr>
              <a:t>8.1.1 </a:t>
            </a:r>
            <a:r>
              <a:rPr lang="zh-CN" altLang="en-US" noProof="1">
                <a:sym typeface="+mn-ea"/>
              </a:rPr>
              <a:t>本章适用于建筑地面节能工程施工质量的验收，包括接触土壤的地面、分户（层间）楼板的地面、底面接触室外空气或毗邻不采暖或空调空间的地面。</a:t>
            </a:r>
            <a:endParaRPr lang="en-US" altLang="zh-CN" noProof="1">
              <a:sym typeface="+mn-ea"/>
            </a:endParaRPr>
          </a:p>
          <a:p>
            <a:pPr marL="0" indent="0">
              <a:lnSpc>
                <a:spcPct val="150000"/>
              </a:lnSpc>
              <a:buFontTx/>
              <a:buNone/>
            </a:pPr>
            <a:r>
              <a:rPr lang="en-US" altLang="zh-CN" noProof="1">
                <a:sym typeface="+mn-ea"/>
              </a:rPr>
              <a:t>8.1.3 </a:t>
            </a:r>
            <a:r>
              <a:rPr lang="zh-CN" altLang="en-US" noProof="1">
                <a:sym typeface="+mn-ea"/>
              </a:rPr>
              <a:t>地面节能工程应对下列部位进行隐蔽工程验收，并应有详细的文字记录和必要的图像资料：</a:t>
            </a:r>
            <a:endParaRPr lang="zh-CN" altLang="en-US" noProof="1">
              <a:sym typeface="+mn-ea"/>
            </a:endParaRPr>
          </a:p>
          <a:p>
            <a:pPr marL="0" indent="0">
              <a:lnSpc>
                <a:spcPct val="150000"/>
              </a:lnSpc>
              <a:buFontTx/>
              <a:buNone/>
            </a:pPr>
            <a:r>
              <a:rPr lang="en-US" altLang="zh-CN" noProof="1">
                <a:sym typeface="+mn-ea"/>
              </a:rPr>
              <a:t>1  </a:t>
            </a:r>
            <a:r>
              <a:rPr lang="zh-CN" altLang="en-US" noProof="1">
                <a:sym typeface="+mn-ea"/>
              </a:rPr>
              <a:t>基层；</a:t>
            </a:r>
            <a:endParaRPr lang="zh-CN" altLang="en-US" noProof="1">
              <a:sym typeface="+mn-ea"/>
            </a:endParaRPr>
          </a:p>
          <a:p>
            <a:pPr marL="0" indent="0">
              <a:lnSpc>
                <a:spcPct val="150000"/>
              </a:lnSpc>
              <a:buFontTx/>
              <a:buNone/>
            </a:pPr>
            <a:r>
              <a:rPr lang="en-US" altLang="zh-CN" noProof="1">
                <a:sym typeface="+mn-ea"/>
              </a:rPr>
              <a:t>2  </a:t>
            </a:r>
            <a:r>
              <a:rPr lang="zh-CN" altLang="en-US" noProof="1">
                <a:sym typeface="+mn-ea"/>
              </a:rPr>
              <a:t>被封闭的保温材料种类和厚度；</a:t>
            </a:r>
            <a:endParaRPr lang="zh-CN" altLang="en-US" noProof="1">
              <a:sym typeface="+mn-ea"/>
            </a:endParaRPr>
          </a:p>
          <a:p>
            <a:pPr marL="0" indent="0">
              <a:lnSpc>
                <a:spcPct val="150000"/>
              </a:lnSpc>
              <a:buFontTx/>
              <a:buNone/>
            </a:pPr>
            <a:r>
              <a:rPr lang="en-US" altLang="zh-CN" noProof="1">
                <a:sym typeface="+mn-ea"/>
              </a:rPr>
              <a:t>3  </a:t>
            </a:r>
            <a:r>
              <a:rPr lang="zh-CN" altLang="en-US" noProof="1">
                <a:sym typeface="+mn-ea"/>
              </a:rPr>
              <a:t>保温材料粘结；</a:t>
            </a:r>
            <a:endParaRPr lang="zh-CN" altLang="en-US" noProof="1">
              <a:sym typeface="+mn-ea"/>
            </a:endParaRPr>
          </a:p>
          <a:p>
            <a:pPr marL="0" indent="0">
              <a:lnSpc>
                <a:spcPct val="150000"/>
              </a:lnSpc>
              <a:buFontTx/>
              <a:buNone/>
            </a:pPr>
            <a:r>
              <a:rPr lang="en-US" altLang="zh-CN" noProof="1">
                <a:sym typeface="+mn-ea"/>
              </a:rPr>
              <a:t>4  </a:t>
            </a:r>
            <a:r>
              <a:rPr lang="zh-CN" altLang="en-US" noProof="1">
                <a:sym typeface="+mn-ea"/>
              </a:rPr>
              <a:t>隔断热桥部位。</a:t>
            </a:r>
            <a:endParaRPr lang="zh-CN" altLang="en-US" noProof="1">
              <a:sym typeface="+mn-ea"/>
            </a:endParaRPr>
          </a:p>
        </p:txBody>
      </p:sp>
      <p:sp>
        <p:nvSpPr>
          <p:cNvPr id="5" name="矩形 5"/>
          <p:cNvSpPr>
            <a:spLocks noChangeArrowheads="1"/>
          </p:cNvSpPr>
          <p:nvPr/>
        </p:nvSpPr>
        <p:spPr bwMode="auto">
          <a:xfrm>
            <a:off x="74897" y="184150"/>
            <a:ext cx="2468880"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四、规范主要条文</a:t>
            </a:r>
            <a:r>
              <a:rPr lang="zh-CN" altLang="en-US" sz="1800" b="1" dirty="0">
                <a:solidFill>
                  <a:schemeClr val="bg1"/>
                </a:solidFill>
                <a:latin typeface="微软雅黑" panose="020B0503020204020204" pitchFamily="34" charset="-122"/>
                <a:ea typeface="微软雅黑" panose="020B0503020204020204" pitchFamily="34" charset="-122"/>
                <a:sym typeface="+mn-ea"/>
              </a:rPr>
              <a:t>宣贯</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856738" cy="2491740"/>
          </a:xfrm>
          <a:prstGeom prst="rect">
            <a:avLst/>
          </a:prstGeom>
        </p:spPr>
        <p:txBody>
          <a:bodyPr wrap="square">
            <a:spAutoFit/>
          </a:bodyPr>
          <a:lstStyle/>
          <a:p>
            <a:pPr marL="0" indent="0">
              <a:lnSpc>
                <a:spcPct val="150000"/>
              </a:lnSpc>
              <a:buFontTx/>
              <a:buNone/>
            </a:pPr>
            <a:r>
              <a:rPr lang="zh-CN" altLang="en-US" sz="2400" b="1" noProof="1">
                <a:solidFill>
                  <a:srgbClr val="FF0000"/>
                </a:solidFill>
                <a:sym typeface="+mn-ea"/>
              </a:rPr>
              <a:t>      </a:t>
            </a:r>
            <a:r>
              <a:rPr sz="2400" b="1" noProof="1">
                <a:solidFill>
                  <a:srgbClr val="FF0000"/>
                </a:solidFill>
                <a:sym typeface="+mn-ea"/>
              </a:rPr>
              <a:t>9  装饰装修工程</a:t>
            </a:r>
            <a:endParaRPr sz="2400" b="1" noProof="1">
              <a:solidFill>
                <a:srgbClr val="FF0000"/>
              </a:solidFill>
              <a:sym typeface="+mn-ea"/>
            </a:endParaRPr>
          </a:p>
          <a:p>
            <a:pPr marL="0" indent="0">
              <a:lnSpc>
                <a:spcPct val="150000"/>
              </a:lnSpc>
              <a:buFontTx/>
              <a:buNone/>
            </a:pPr>
            <a:r>
              <a:rPr lang="zh-CN" altLang="en-US" noProof="1">
                <a:sym typeface="+mn-ea"/>
              </a:rPr>
              <a:t>本规范装饰装修工程共</a:t>
            </a:r>
            <a:r>
              <a:rPr lang="en-US" altLang="zh-CN" noProof="1">
                <a:sym typeface="+mn-ea"/>
              </a:rPr>
              <a:t>7</a:t>
            </a:r>
            <a:r>
              <a:rPr lang="zh-CN" altLang="en-US" noProof="1">
                <a:sym typeface="+mn-ea"/>
              </a:rPr>
              <a:t>条。对其中</a:t>
            </a:r>
            <a:r>
              <a:rPr lang="en-US" altLang="zh-CN" noProof="1">
                <a:sym typeface="+mn-ea"/>
              </a:rPr>
              <a:t>2</a:t>
            </a:r>
            <a:r>
              <a:rPr lang="zh-CN" altLang="en-US" noProof="1">
                <a:sym typeface="+mn-ea"/>
              </a:rPr>
              <a:t>条进行</a:t>
            </a:r>
            <a:r>
              <a:rPr lang="zh-CN" altLang="en-US">
                <a:sym typeface="+mn-ea"/>
              </a:rPr>
              <a:t>宣贯</a:t>
            </a:r>
            <a:r>
              <a:rPr lang="zh-CN" altLang="en-US" noProof="1">
                <a:sym typeface="+mn-ea"/>
              </a:rPr>
              <a:t>。</a:t>
            </a:r>
            <a:endParaRPr lang="en-US" altLang="zh-CN" noProof="1">
              <a:sym typeface="+mn-ea"/>
            </a:endParaRPr>
          </a:p>
          <a:p>
            <a:pPr marL="0" indent="0">
              <a:lnSpc>
                <a:spcPct val="150000"/>
              </a:lnSpc>
              <a:buFontTx/>
              <a:buNone/>
            </a:pPr>
            <a:r>
              <a:rPr noProof="1">
                <a:sym typeface="+mn-ea"/>
              </a:rPr>
              <a:t>9.1.1 装饰装修工程施工必须保证满足建筑物的结构安全、主要使用功能和防火要求，严禁采用国家与地方禁止和限制使用的建筑材料及产品。</a:t>
            </a:r>
            <a:endParaRPr noProof="1">
              <a:sym typeface="+mn-ea"/>
            </a:endParaRPr>
          </a:p>
          <a:p>
            <a:pPr marL="0" indent="0">
              <a:lnSpc>
                <a:spcPct val="150000"/>
              </a:lnSpc>
              <a:buFontTx/>
              <a:buNone/>
            </a:pPr>
            <a:r>
              <a:rPr noProof="1">
                <a:sym typeface="+mn-ea"/>
              </a:rPr>
              <a:t>9.2.2 建筑室内环境污染物氡、甲醛、氨、苯和总挥发性有机化合物等应按《民用建筑工程室内环境污染物控制规范》GB50325中的相关规定进行检测。</a:t>
            </a:r>
            <a:endParaRPr noProof="1">
              <a:sym typeface="+mn-ea"/>
            </a:endParaRPr>
          </a:p>
        </p:txBody>
      </p:sp>
      <p:sp>
        <p:nvSpPr>
          <p:cNvPr id="5" name="矩形 5"/>
          <p:cNvSpPr>
            <a:spLocks noChangeArrowheads="1"/>
          </p:cNvSpPr>
          <p:nvPr/>
        </p:nvSpPr>
        <p:spPr bwMode="auto">
          <a:xfrm>
            <a:off x="74897" y="184150"/>
            <a:ext cx="2468880"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四、规范主要条文</a:t>
            </a:r>
            <a:r>
              <a:rPr lang="zh-CN" altLang="en-US" sz="1800" b="1" dirty="0">
                <a:solidFill>
                  <a:schemeClr val="bg1"/>
                </a:solidFill>
                <a:latin typeface="微软雅黑" panose="020B0503020204020204" pitchFamily="34" charset="-122"/>
                <a:ea typeface="微软雅黑" panose="020B0503020204020204" pitchFamily="34" charset="-122"/>
                <a:sym typeface="+mn-ea"/>
              </a:rPr>
              <a:t>宣贯</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2"/>
          <p:cNvSpPr>
            <a:spLocks noChangeArrowheads="1"/>
          </p:cNvSpPr>
          <p:nvPr/>
        </p:nvSpPr>
        <p:spPr bwMode="auto">
          <a:xfrm>
            <a:off x="0" y="0"/>
            <a:ext cx="9180513" cy="5143500"/>
          </a:xfrm>
          <a:prstGeom prst="rect">
            <a:avLst/>
          </a:prstGeom>
          <a:solidFill>
            <a:schemeClr val="bg1"/>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buFont typeface="Arial" panose="020B0604020202020204" pitchFamily="34" charset="0"/>
              <a:buNone/>
            </a:pPr>
            <a:endParaRPr lang="zh-CN" altLang="en-US">
              <a:solidFill>
                <a:srgbClr val="FFFFFF"/>
              </a:solidFill>
            </a:endParaRPr>
          </a:p>
        </p:txBody>
      </p:sp>
      <p:sp>
        <p:nvSpPr>
          <p:cNvPr id="4101" name="矩形 6"/>
          <p:cNvSpPr>
            <a:spLocks noChangeArrowheads="1"/>
          </p:cNvSpPr>
          <p:nvPr/>
        </p:nvSpPr>
        <p:spPr bwMode="auto">
          <a:xfrm>
            <a:off x="184150" y="362585"/>
            <a:ext cx="8795385" cy="5067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600"/>
              </a:spcAft>
              <a:buFont typeface="Arial" panose="020B0604020202020204" pitchFamily="34" charset="0"/>
              <a:buNone/>
            </a:pPr>
            <a:r>
              <a:rPr lang="zh-CN" altLang="en-US" sz="18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检查组针对检查过程中发现的问题召开反馈会议</a:t>
            </a:r>
            <a:endParaRPr lang="zh-CN" altLang="en-US" sz="18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02" name="Rectangle 4"/>
          <p:cNvSpPr>
            <a:spLocks noChangeArrowheads="1"/>
          </p:cNvSpPr>
          <p:nvPr/>
        </p:nvSpPr>
        <p:spPr bwMode="auto">
          <a:xfrm>
            <a:off x="395605" y="915670"/>
            <a:ext cx="8424545" cy="299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1635" tIns="40817" rIns="81635" bIns="40817"/>
          <a:lstStyle/>
          <a:p>
            <a:pPr eaLnBrk="1" hangingPunct="1">
              <a:lnSpc>
                <a:spcPct val="200000"/>
              </a:lnSpc>
            </a:pPr>
            <a:r>
              <a:rPr lang="zh-CN" altLang="en-US" sz="1800" b="1" dirty="0">
                <a:solidFill>
                  <a:srgbClr val="404040"/>
                </a:solidFill>
                <a:latin typeface="微软雅黑" panose="020B0503020204020204" pitchFamily="34" charset="-122"/>
                <a:ea typeface="微软雅黑" panose="020B0503020204020204" pitchFamily="34" charset="-122"/>
              </a:rPr>
              <a:t>       </a:t>
            </a:r>
            <a:endParaRPr lang="zh-CN" altLang="en-US" sz="2000" b="1" dirty="0">
              <a:solidFill>
                <a:srgbClr val="40404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84785" y="804545"/>
            <a:ext cx="8794115" cy="4339590"/>
          </a:xfrm>
          <a:prstGeom prst="rect">
            <a:avLst/>
          </a:prstGeom>
        </p:spPr>
      </p:pic>
    </p:spTree>
  </p:cSld>
  <p:clrMapOvr>
    <a:masterClrMapping/>
  </p:clrMapOvr>
  <p:transition spd="slow">
    <p:pull dir="l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856738" cy="4338320"/>
          </a:xfrm>
          <a:prstGeom prst="rect">
            <a:avLst/>
          </a:prstGeom>
        </p:spPr>
        <p:txBody>
          <a:bodyPr wrap="square">
            <a:spAutoFit/>
          </a:bodyPr>
          <a:lstStyle/>
          <a:p>
            <a:pPr marL="0" indent="0">
              <a:lnSpc>
                <a:spcPct val="150000"/>
              </a:lnSpc>
              <a:buFontTx/>
              <a:buNone/>
            </a:pPr>
            <a:r>
              <a:rPr lang="zh-CN" altLang="en-US" sz="2400" b="1" noProof="1">
                <a:solidFill>
                  <a:srgbClr val="FF0000"/>
                </a:solidFill>
                <a:sym typeface="+mn-ea"/>
              </a:rPr>
              <a:t>      </a:t>
            </a:r>
            <a:r>
              <a:rPr sz="2400" b="1" noProof="1">
                <a:solidFill>
                  <a:srgbClr val="FF0000"/>
                </a:solidFill>
                <a:sym typeface="+mn-ea"/>
              </a:rPr>
              <a:t>10  供暖工程</a:t>
            </a:r>
            <a:endParaRPr sz="2400" b="1" noProof="1">
              <a:solidFill>
                <a:srgbClr val="FF0000"/>
              </a:solidFill>
              <a:sym typeface="+mn-ea"/>
            </a:endParaRPr>
          </a:p>
          <a:p>
            <a:pPr marL="0" indent="0">
              <a:lnSpc>
                <a:spcPct val="150000"/>
              </a:lnSpc>
              <a:buFontTx/>
              <a:buNone/>
            </a:pPr>
            <a:r>
              <a:rPr lang="zh-CN" altLang="en-US" noProof="1">
                <a:sym typeface="+mn-ea"/>
              </a:rPr>
              <a:t>本规范供暖工程共</a:t>
            </a:r>
            <a:r>
              <a:rPr lang="en-US" altLang="zh-CN" noProof="1">
                <a:sym typeface="+mn-ea"/>
              </a:rPr>
              <a:t>15</a:t>
            </a:r>
            <a:r>
              <a:rPr lang="zh-CN" altLang="en-US" noProof="1">
                <a:sym typeface="+mn-ea"/>
              </a:rPr>
              <a:t>条。对其中</a:t>
            </a:r>
            <a:r>
              <a:rPr lang="en-US" altLang="zh-CN" noProof="1">
                <a:sym typeface="+mn-ea"/>
              </a:rPr>
              <a:t>2</a:t>
            </a:r>
            <a:r>
              <a:rPr lang="zh-CN" altLang="en-US" noProof="1">
                <a:sym typeface="+mn-ea"/>
              </a:rPr>
              <a:t>条进行</a:t>
            </a:r>
            <a:r>
              <a:rPr lang="zh-CN" altLang="en-US">
                <a:sym typeface="+mn-ea"/>
              </a:rPr>
              <a:t>宣贯</a:t>
            </a:r>
            <a:r>
              <a:rPr lang="zh-CN" altLang="en-US" noProof="1">
                <a:sym typeface="+mn-ea"/>
              </a:rPr>
              <a:t>。</a:t>
            </a:r>
            <a:endParaRPr lang="en-US" altLang="zh-CN" noProof="1">
              <a:sym typeface="+mn-ea"/>
            </a:endParaRPr>
          </a:p>
          <a:p>
            <a:pPr marL="0" indent="0">
              <a:lnSpc>
                <a:spcPct val="150000"/>
              </a:lnSpc>
              <a:buFontTx/>
              <a:buNone/>
            </a:pPr>
            <a:r>
              <a:rPr noProof="1">
                <a:sym typeface="+mn-ea"/>
              </a:rPr>
              <a:t>10.2.2 供暖工程采用的散热器和保温材料等进场时，应对其下列技术性能参数</a:t>
            </a:r>
            <a:endParaRPr noProof="1">
              <a:sym typeface="+mn-ea"/>
            </a:endParaRPr>
          </a:p>
          <a:p>
            <a:pPr marL="0" indent="0">
              <a:lnSpc>
                <a:spcPct val="150000"/>
              </a:lnSpc>
              <a:buFontTx/>
              <a:buNone/>
            </a:pPr>
            <a:r>
              <a:rPr noProof="1">
                <a:sym typeface="+mn-ea"/>
              </a:rPr>
              <a:t>进行复验，复验应为见证取样送检：</a:t>
            </a:r>
            <a:endParaRPr noProof="1">
              <a:sym typeface="+mn-ea"/>
            </a:endParaRPr>
          </a:p>
          <a:p>
            <a:pPr marL="0" indent="0">
              <a:lnSpc>
                <a:spcPct val="150000"/>
              </a:lnSpc>
              <a:buFontTx/>
              <a:buNone/>
            </a:pPr>
            <a:r>
              <a:rPr noProof="1">
                <a:sym typeface="+mn-ea"/>
              </a:rPr>
              <a:t>1 散热器的单位散热量、金属热强度；2 保温材料的导热系数、密度、吸水率。</a:t>
            </a:r>
            <a:endParaRPr noProof="1">
              <a:sym typeface="+mn-ea"/>
            </a:endParaRPr>
          </a:p>
          <a:p>
            <a:pPr marL="0" indent="0">
              <a:lnSpc>
                <a:spcPct val="150000"/>
              </a:lnSpc>
              <a:buFontTx/>
              <a:buNone/>
            </a:pPr>
            <a:r>
              <a:rPr noProof="1">
                <a:sym typeface="+mn-ea"/>
              </a:rPr>
              <a:t>10.2.6 散热器恒温阀及其安装应符合下列规定：</a:t>
            </a:r>
            <a:endParaRPr noProof="1">
              <a:sym typeface="+mn-ea"/>
            </a:endParaRPr>
          </a:p>
          <a:p>
            <a:pPr marL="0" indent="0">
              <a:lnSpc>
                <a:spcPct val="150000"/>
              </a:lnSpc>
              <a:buFontTx/>
              <a:buNone/>
            </a:pPr>
            <a:r>
              <a:rPr noProof="1">
                <a:sym typeface="+mn-ea"/>
              </a:rPr>
              <a:t>1 恒温阀的规格、数量应符合设计要求；</a:t>
            </a:r>
            <a:endParaRPr noProof="1">
              <a:sym typeface="+mn-ea"/>
            </a:endParaRPr>
          </a:p>
          <a:p>
            <a:pPr marL="0" indent="0">
              <a:lnSpc>
                <a:spcPct val="150000"/>
              </a:lnSpc>
              <a:buFontTx/>
              <a:buNone/>
            </a:pPr>
            <a:r>
              <a:rPr noProof="1">
                <a:sym typeface="+mn-ea"/>
              </a:rPr>
              <a:t>2 明装散热器恒温阀不应安装在狭小和封闭的空间，其恒温阀阀头应水平安装，且不应被散热器、窗帘或其他障碍物遮挡；</a:t>
            </a:r>
            <a:endParaRPr noProof="1">
              <a:sym typeface="+mn-ea"/>
            </a:endParaRPr>
          </a:p>
          <a:p>
            <a:pPr marL="0" indent="0">
              <a:lnSpc>
                <a:spcPct val="150000"/>
              </a:lnSpc>
              <a:buFontTx/>
              <a:buNone/>
            </a:pPr>
            <a:r>
              <a:rPr noProof="1">
                <a:sym typeface="+mn-ea"/>
              </a:rPr>
              <a:t>3 暗装散热器的恒温阀应采用外置式温度传感器，并应安装在空气流通且能正确反映房间温度的位置上。</a:t>
            </a:r>
            <a:endParaRPr noProof="1">
              <a:sym typeface="+mn-ea"/>
            </a:endParaRPr>
          </a:p>
        </p:txBody>
      </p:sp>
      <p:sp>
        <p:nvSpPr>
          <p:cNvPr id="5" name="矩形 5"/>
          <p:cNvSpPr>
            <a:spLocks noChangeArrowheads="1"/>
          </p:cNvSpPr>
          <p:nvPr/>
        </p:nvSpPr>
        <p:spPr bwMode="auto">
          <a:xfrm>
            <a:off x="74897" y="184150"/>
            <a:ext cx="2468880"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四、规范主要条文</a:t>
            </a:r>
            <a:r>
              <a:rPr lang="zh-CN" altLang="en-US" sz="1800" b="1" dirty="0">
                <a:solidFill>
                  <a:schemeClr val="bg1"/>
                </a:solidFill>
                <a:latin typeface="微软雅黑" panose="020B0503020204020204" pitchFamily="34" charset="-122"/>
                <a:ea typeface="微软雅黑" panose="020B0503020204020204" pitchFamily="34" charset="-122"/>
                <a:sym typeface="+mn-ea"/>
              </a:rPr>
              <a:t>宣贯</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856738" cy="4338320"/>
          </a:xfrm>
          <a:prstGeom prst="rect">
            <a:avLst/>
          </a:prstGeom>
        </p:spPr>
        <p:txBody>
          <a:bodyPr wrap="square">
            <a:spAutoFit/>
          </a:bodyPr>
          <a:lstStyle/>
          <a:p>
            <a:pPr marL="0" indent="0">
              <a:lnSpc>
                <a:spcPct val="150000"/>
              </a:lnSpc>
              <a:buFontTx/>
              <a:buNone/>
            </a:pPr>
            <a:r>
              <a:rPr lang="zh-CN" altLang="en-US" sz="2400" b="1" noProof="1">
                <a:solidFill>
                  <a:srgbClr val="FF0000"/>
                </a:solidFill>
                <a:sym typeface="+mn-ea"/>
              </a:rPr>
              <a:t>      </a:t>
            </a:r>
            <a:r>
              <a:rPr sz="2400" b="1" noProof="1">
                <a:solidFill>
                  <a:srgbClr val="FF0000"/>
                </a:solidFill>
                <a:sym typeface="+mn-ea"/>
              </a:rPr>
              <a:t>11  通风与空调工程</a:t>
            </a:r>
            <a:endParaRPr sz="2400" b="1" noProof="1">
              <a:solidFill>
                <a:srgbClr val="FF0000"/>
              </a:solidFill>
              <a:sym typeface="+mn-ea"/>
            </a:endParaRPr>
          </a:p>
          <a:p>
            <a:pPr marL="0" indent="0">
              <a:lnSpc>
                <a:spcPct val="150000"/>
              </a:lnSpc>
              <a:buFontTx/>
              <a:buNone/>
            </a:pPr>
            <a:r>
              <a:rPr lang="zh-CN" altLang="en-US" noProof="1">
                <a:sym typeface="+mn-ea"/>
              </a:rPr>
              <a:t>本规范通风与空调工程共</a:t>
            </a:r>
            <a:r>
              <a:rPr lang="en-US" altLang="zh-CN" noProof="1">
                <a:sym typeface="+mn-ea"/>
              </a:rPr>
              <a:t>23</a:t>
            </a:r>
            <a:r>
              <a:rPr lang="zh-CN" altLang="en-US" noProof="1">
                <a:sym typeface="+mn-ea"/>
              </a:rPr>
              <a:t>条。对其中</a:t>
            </a:r>
            <a:r>
              <a:rPr lang="en-US" altLang="zh-CN" noProof="1">
                <a:sym typeface="+mn-ea"/>
              </a:rPr>
              <a:t>2</a:t>
            </a:r>
            <a:r>
              <a:rPr lang="zh-CN" altLang="en-US" noProof="1">
                <a:sym typeface="+mn-ea"/>
              </a:rPr>
              <a:t>条进行</a:t>
            </a:r>
            <a:r>
              <a:rPr lang="zh-CN" altLang="en-US">
                <a:sym typeface="+mn-ea"/>
              </a:rPr>
              <a:t>宣贯</a:t>
            </a:r>
            <a:r>
              <a:rPr lang="zh-CN" altLang="en-US" noProof="1">
                <a:sym typeface="+mn-ea"/>
              </a:rPr>
              <a:t>。</a:t>
            </a:r>
            <a:endParaRPr lang="en-US" altLang="zh-CN" noProof="1">
              <a:sym typeface="+mn-ea"/>
            </a:endParaRPr>
          </a:p>
          <a:p>
            <a:pPr marL="0" indent="0">
              <a:lnSpc>
                <a:spcPct val="150000"/>
              </a:lnSpc>
              <a:buFontTx/>
              <a:buNone/>
            </a:pPr>
            <a:r>
              <a:rPr noProof="1">
                <a:sym typeface="+mn-ea"/>
              </a:rPr>
              <a:t>11.2.1通风与空调工程采用的设备、管道、阀门、仪表、绝热材料等产品的质量证明文件和相关技术资料应齐全（进口材料与设备应提供有效的商检合格证明、中文质量证明等文件），规格、型号及性能检测报告应符合国家技术标准或设计要求。进场时应做检查验收，并经监理工程师（建设单位代表）核查确认，且形成相应的验收记录。</a:t>
            </a:r>
            <a:endParaRPr noProof="1">
              <a:sym typeface="+mn-ea"/>
            </a:endParaRPr>
          </a:p>
          <a:p>
            <a:pPr marL="0" indent="0">
              <a:lnSpc>
                <a:spcPct val="150000"/>
              </a:lnSpc>
              <a:buFontTx/>
              <a:buNone/>
            </a:pPr>
            <a:r>
              <a:rPr noProof="1">
                <a:sym typeface="+mn-ea"/>
              </a:rPr>
              <a:t>11.2.2风机盘管机组和绝热材料进场时，应对其下列技术性能参数进行复验，复验应为见证取样送检：</a:t>
            </a:r>
            <a:endParaRPr noProof="1">
              <a:sym typeface="+mn-ea"/>
            </a:endParaRPr>
          </a:p>
          <a:p>
            <a:pPr marL="0" indent="0">
              <a:lnSpc>
                <a:spcPct val="150000"/>
              </a:lnSpc>
              <a:buFontTx/>
              <a:buNone/>
            </a:pPr>
            <a:r>
              <a:rPr noProof="1">
                <a:sym typeface="+mn-ea"/>
              </a:rPr>
              <a:t>1 风机盘管机组的供冷量、供热量、风量、出口静压、噪声及功率；</a:t>
            </a:r>
            <a:endParaRPr noProof="1">
              <a:sym typeface="+mn-ea"/>
            </a:endParaRPr>
          </a:p>
          <a:p>
            <a:pPr marL="0" indent="0">
              <a:lnSpc>
                <a:spcPct val="150000"/>
              </a:lnSpc>
              <a:buFontTx/>
              <a:buNone/>
            </a:pPr>
            <a:r>
              <a:rPr noProof="1">
                <a:sym typeface="+mn-ea"/>
              </a:rPr>
              <a:t>2 绝热材料的导热系数、密度、吸水率。</a:t>
            </a:r>
            <a:endParaRPr noProof="1">
              <a:sym typeface="+mn-ea"/>
            </a:endParaRPr>
          </a:p>
          <a:p>
            <a:pPr marL="0" indent="0">
              <a:lnSpc>
                <a:spcPct val="150000"/>
              </a:lnSpc>
              <a:buFontTx/>
              <a:buNone/>
            </a:pPr>
            <a:endParaRPr noProof="1">
              <a:sym typeface="+mn-ea"/>
            </a:endParaRPr>
          </a:p>
        </p:txBody>
      </p:sp>
      <p:sp>
        <p:nvSpPr>
          <p:cNvPr id="5" name="矩形 5"/>
          <p:cNvSpPr>
            <a:spLocks noChangeArrowheads="1"/>
          </p:cNvSpPr>
          <p:nvPr/>
        </p:nvSpPr>
        <p:spPr bwMode="auto">
          <a:xfrm>
            <a:off x="74897" y="184150"/>
            <a:ext cx="2468880"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四、规范主要条文</a:t>
            </a:r>
            <a:r>
              <a:rPr lang="zh-CN" altLang="en-US" sz="1800" b="1" dirty="0">
                <a:solidFill>
                  <a:schemeClr val="bg1"/>
                </a:solidFill>
                <a:latin typeface="微软雅黑" panose="020B0503020204020204" pitchFamily="34" charset="-122"/>
                <a:ea typeface="微软雅黑" panose="020B0503020204020204" pitchFamily="34" charset="-122"/>
                <a:sym typeface="+mn-ea"/>
              </a:rPr>
              <a:t>宣贯</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856738" cy="3969385"/>
          </a:xfrm>
          <a:prstGeom prst="rect">
            <a:avLst/>
          </a:prstGeom>
        </p:spPr>
        <p:txBody>
          <a:bodyPr wrap="square">
            <a:spAutoFit/>
          </a:bodyPr>
          <a:lstStyle/>
          <a:p>
            <a:pPr marL="0" indent="0">
              <a:lnSpc>
                <a:spcPct val="150000"/>
              </a:lnSpc>
              <a:buFontTx/>
              <a:buNone/>
            </a:pPr>
            <a:r>
              <a:rPr lang="zh-CN" altLang="en-US" sz="2400" b="1" noProof="1">
                <a:solidFill>
                  <a:srgbClr val="FF0000"/>
                </a:solidFill>
                <a:sym typeface="+mn-ea"/>
              </a:rPr>
              <a:t>      </a:t>
            </a:r>
            <a:r>
              <a:rPr sz="2400" b="1" noProof="1">
                <a:solidFill>
                  <a:srgbClr val="FF0000"/>
                </a:solidFill>
                <a:sym typeface="+mn-ea"/>
              </a:rPr>
              <a:t>12  配电与照明工程</a:t>
            </a:r>
            <a:endParaRPr sz="2400" b="1" noProof="1">
              <a:solidFill>
                <a:srgbClr val="FF0000"/>
              </a:solidFill>
              <a:sym typeface="+mn-ea"/>
            </a:endParaRPr>
          </a:p>
          <a:p>
            <a:pPr marL="0" indent="0">
              <a:lnSpc>
                <a:spcPct val="150000"/>
              </a:lnSpc>
              <a:buFontTx/>
              <a:buNone/>
            </a:pPr>
            <a:r>
              <a:rPr lang="zh-CN" altLang="en-US" noProof="1">
                <a:sym typeface="+mn-ea"/>
              </a:rPr>
              <a:t>本规范配电与照明工程共</a:t>
            </a:r>
            <a:r>
              <a:rPr lang="en-US" altLang="zh-CN" noProof="1">
                <a:sym typeface="+mn-ea"/>
              </a:rPr>
              <a:t>12</a:t>
            </a:r>
            <a:r>
              <a:rPr lang="zh-CN" altLang="en-US" noProof="1">
                <a:sym typeface="+mn-ea"/>
              </a:rPr>
              <a:t>条。对其中</a:t>
            </a:r>
            <a:r>
              <a:rPr lang="en-US" altLang="zh-CN" noProof="1">
                <a:sym typeface="+mn-ea"/>
              </a:rPr>
              <a:t>2</a:t>
            </a:r>
            <a:r>
              <a:rPr lang="zh-CN" altLang="en-US" noProof="1">
                <a:sym typeface="+mn-ea"/>
              </a:rPr>
              <a:t>条进行</a:t>
            </a:r>
            <a:r>
              <a:rPr lang="zh-CN" altLang="en-US">
                <a:sym typeface="+mn-ea"/>
              </a:rPr>
              <a:t>宣贯</a:t>
            </a:r>
            <a:r>
              <a:rPr lang="zh-CN" altLang="en-US" noProof="1">
                <a:sym typeface="+mn-ea"/>
              </a:rPr>
              <a:t>。</a:t>
            </a:r>
            <a:endParaRPr lang="en-US" altLang="zh-CN" noProof="1">
              <a:sym typeface="+mn-ea"/>
            </a:endParaRPr>
          </a:p>
          <a:p>
            <a:pPr marL="0" indent="0">
              <a:lnSpc>
                <a:spcPct val="150000"/>
              </a:lnSpc>
              <a:buFontTx/>
              <a:buNone/>
            </a:pPr>
            <a:r>
              <a:rPr noProof="1">
                <a:sym typeface="+mn-ea"/>
              </a:rPr>
              <a:t>12.2.1绿色建筑配电与照明工程所使用的材料、灯具、照明设备等产品进场时，应对其类型、规格以及节能技术性能参数、绿色能效评价等级等进行核查和验收。进场核查和验收的结果应经监理工程师（建设单位代表）检查认可，并形成相应的核查、验收记录。质量证明文件和相关技术资料应齐全（进口电气设备、器具和材料应提供有效的商检合格证明、中文质量证明等文件），并应符合国家（省）现行有关标准和规定的要求。</a:t>
            </a:r>
            <a:endParaRPr noProof="1">
              <a:sym typeface="+mn-ea"/>
            </a:endParaRPr>
          </a:p>
          <a:p>
            <a:pPr marL="0" indent="0">
              <a:lnSpc>
                <a:spcPct val="150000"/>
              </a:lnSpc>
              <a:buFontTx/>
              <a:buNone/>
            </a:pPr>
            <a:r>
              <a:rPr noProof="1">
                <a:sym typeface="+mn-ea"/>
              </a:rPr>
              <a:t>12.2.2绿色建筑配电与照明工程选用的绝缘导线、电缆的标称截面积、导体电阻值、导电性能、绝缘性能、绝缘厚度等检测，应按批抽样送有资质的试验室检测。标称截面积不低于设计值，检测项目和内容应符合国家现行有关产品标准的规定。</a:t>
            </a:r>
            <a:endParaRPr noProof="1">
              <a:sym typeface="+mn-ea"/>
            </a:endParaRPr>
          </a:p>
        </p:txBody>
      </p:sp>
      <p:sp>
        <p:nvSpPr>
          <p:cNvPr id="5" name="矩形 5"/>
          <p:cNvSpPr>
            <a:spLocks noChangeArrowheads="1"/>
          </p:cNvSpPr>
          <p:nvPr/>
        </p:nvSpPr>
        <p:spPr bwMode="auto">
          <a:xfrm>
            <a:off x="74897" y="184150"/>
            <a:ext cx="2468880"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四、规范主要条文</a:t>
            </a:r>
            <a:r>
              <a:rPr lang="zh-CN" altLang="en-US" sz="1800" b="1" dirty="0">
                <a:solidFill>
                  <a:schemeClr val="bg1"/>
                </a:solidFill>
                <a:latin typeface="微软雅黑" panose="020B0503020204020204" pitchFamily="34" charset="-122"/>
                <a:ea typeface="微软雅黑" panose="020B0503020204020204" pitchFamily="34" charset="-122"/>
                <a:sym typeface="+mn-ea"/>
              </a:rPr>
              <a:t>宣贯</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856738" cy="3230245"/>
          </a:xfrm>
          <a:prstGeom prst="rect">
            <a:avLst/>
          </a:prstGeom>
        </p:spPr>
        <p:txBody>
          <a:bodyPr wrap="square">
            <a:spAutoFit/>
          </a:bodyPr>
          <a:lstStyle/>
          <a:p>
            <a:pPr marL="0" indent="0">
              <a:lnSpc>
                <a:spcPct val="150000"/>
              </a:lnSpc>
              <a:buFontTx/>
              <a:buNone/>
            </a:pPr>
            <a:r>
              <a:rPr lang="zh-CN" altLang="en-US" sz="2400" b="1" noProof="1">
                <a:solidFill>
                  <a:srgbClr val="FF0000"/>
                </a:solidFill>
                <a:sym typeface="+mn-ea"/>
              </a:rPr>
              <a:t>     </a:t>
            </a:r>
            <a:r>
              <a:rPr sz="2400" b="1" noProof="1">
                <a:solidFill>
                  <a:srgbClr val="FF0000"/>
                </a:solidFill>
                <a:sym typeface="+mn-ea"/>
              </a:rPr>
              <a:t>13  监测与控制工程</a:t>
            </a:r>
            <a:endParaRPr sz="2400" b="1" noProof="1">
              <a:solidFill>
                <a:srgbClr val="FF0000"/>
              </a:solidFill>
              <a:sym typeface="+mn-ea"/>
            </a:endParaRPr>
          </a:p>
          <a:p>
            <a:pPr marL="0" indent="0">
              <a:lnSpc>
                <a:spcPct val="150000"/>
              </a:lnSpc>
              <a:buFontTx/>
              <a:buNone/>
            </a:pPr>
            <a:r>
              <a:rPr lang="zh-CN" altLang="en-US" noProof="1">
                <a:sym typeface="+mn-ea"/>
              </a:rPr>
              <a:t>本规范监测与控制工程共</a:t>
            </a:r>
            <a:r>
              <a:rPr lang="en-US" altLang="zh-CN" noProof="1">
                <a:sym typeface="+mn-ea"/>
              </a:rPr>
              <a:t>22</a:t>
            </a:r>
            <a:r>
              <a:rPr lang="zh-CN" altLang="en-US" noProof="1">
                <a:sym typeface="+mn-ea"/>
              </a:rPr>
              <a:t>条。对其中</a:t>
            </a:r>
            <a:r>
              <a:rPr lang="en-US" altLang="zh-CN" noProof="1">
                <a:sym typeface="+mn-ea"/>
              </a:rPr>
              <a:t>2</a:t>
            </a:r>
            <a:r>
              <a:rPr lang="zh-CN" altLang="en-US" noProof="1">
                <a:sym typeface="+mn-ea"/>
              </a:rPr>
              <a:t>条进行</a:t>
            </a:r>
            <a:r>
              <a:rPr lang="zh-CN" altLang="en-US">
                <a:sym typeface="+mn-ea"/>
              </a:rPr>
              <a:t>宣贯</a:t>
            </a:r>
            <a:r>
              <a:rPr lang="zh-CN" altLang="en-US" noProof="1">
                <a:sym typeface="+mn-ea"/>
              </a:rPr>
              <a:t>。</a:t>
            </a:r>
            <a:endParaRPr lang="en-US" altLang="zh-CN" noProof="1">
              <a:sym typeface="+mn-ea"/>
            </a:endParaRPr>
          </a:p>
          <a:p>
            <a:pPr marL="0" indent="0">
              <a:lnSpc>
                <a:spcPct val="150000"/>
              </a:lnSpc>
              <a:buFontTx/>
              <a:buNone/>
            </a:pPr>
            <a:r>
              <a:rPr noProof="1">
                <a:sym typeface="+mn-ea"/>
              </a:rPr>
              <a:t>13.1.2监测与控制系统验收的主要对象应为给水排水、供暖、通风与空气调节和配电与照明工程中所采用的监测与控制系统，能耗计量系统、建筑能源管理系统以及智慧建筑相关系统。</a:t>
            </a:r>
            <a:endParaRPr noProof="1">
              <a:sym typeface="+mn-ea"/>
            </a:endParaRPr>
          </a:p>
          <a:p>
            <a:pPr marL="0" indent="0">
              <a:lnSpc>
                <a:spcPct val="150000"/>
              </a:lnSpc>
              <a:buFontTx/>
              <a:buNone/>
            </a:pPr>
            <a:r>
              <a:rPr noProof="1">
                <a:sym typeface="+mn-ea"/>
              </a:rPr>
              <a:t>13.2.1监测与控制系统采用的设备、材料及附属产品进场时， 应按照设计要求对其品种、规格、型号、外观和性能等进行检查验收，并应经监理工程师(建设单位代表）检查认可，且应形成相应的质量记录。各种设备、材料和产品附带的质量证明文件和相关 技术资料应齐全，并应符合国家现行有关标准和规定。</a:t>
            </a:r>
            <a:endParaRPr noProof="1">
              <a:sym typeface="+mn-ea"/>
            </a:endParaRPr>
          </a:p>
        </p:txBody>
      </p:sp>
      <p:sp>
        <p:nvSpPr>
          <p:cNvPr id="5" name="矩形 5"/>
          <p:cNvSpPr>
            <a:spLocks noChangeArrowheads="1"/>
          </p:cNvSpPr>
          <p:nvPr/>
        </p:nvSpPr>
        <p:spPr bwMode="auto">
          <a:xfrm>
            <a:off x="74897" y="184150"/>
            <a:ext cx="2468880"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四、规范主要条文</a:t>
            </a:r>
            <a:r>
              <a:rPr lang="zh-CN" altLang="en-US" sz="1800" b="1" dirty="0">
                <a:solidFill>
                  <a:schemeClr val="bg1"/>
                </a:solidFill>
                <a:latin typeface="微软雅黑" panose="020B0503020204020204" pitchFamily="34" charset="-122"/>
                <a:ea typeface="微软雅黑" panose="020B0503020204020204" pitchFamily="34" charset="-122"/>
                <a:sym typeface="+mn-ea"/>
              </a:rPr>
              <a:t>宣贯</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856738" cy="3599815"/>
          </a:xfrm>
          <a:prstGeom prst="rect">
            <a:avLst/>
          </a:prstGeom>
        </p:spPr>
        <p:txBody>
          <a:bodyPr wrap="square">
            <a:spAutoFit/>
          </a:bodyPr>
          <a:lstStyle/>
          <a:p>
            <a:pPr marL="0" indent="0">
              <a:lnSpc>
                <a:spcPct val="150000"/>
              </a:lnSpc>
              <a:buFontTx/>
              <a:buNone/>
            </a:pPr>
            <a:r>
              <a:rPr lang="zh-CN" altLang="en-US" sz="2400" b="1" noProof="1">
                <a:solidFill>
                  <a:srgbClr val="FF0000"/>
                </a:solidFill>
                <a:sym typeface="+mn-ea"/>
              </a:rPr>
              <a:t>     </a:t>
            </a:r>
            <a:r>
              <a:rPr sz="2400" b="1" noProof="1">
                <a:solidFill>
                  <a:srgbClr val="FF0000"/>
                </a:solidFill>
                <a:sym typeface="+mn-ea"/>
              </a:rPr>
              <a:t>14  给水排水工程</a:t>
            </a:r>
            <a:endParaRPr sz="2400" b="1" noProof="1">
              <a:solidFill>
                <a:srgbClr val="FF0000"/>
              </a:solidFill>
              <a:sym typeface="+mn-ea"/>
            </a:endParaRPr>
          </a:p>
          <a:p>
            <a:pPr marL="0" indent="0">
              <a:lnSpc>
                <a:spcPct val="150000"/>
              </a:lnSpc>
              <a:buFontTx/>
              <a:buNone/>
            </a:pPr>
            <a:r>
              <a:rPr lang="zh-CN" altLang="en-US" noProof="1">
                <a:sym typeface="+mn-ea"/>
              </a:rPr>
              <a:t>本规范给水排水工程共</a:t>
            </a:r>
            <a:r>
              <a:rPr lang="en-US" altLang="zh-CN" noProof="1">
                <a:sym typeface="+mn-ea"/>
              </a:rPr>
              <a:t>11</a:t>
            </a:r>
            <a:r>
              <a:rPr lang="zh-CN" altLang="en-US" noProof="1">
                <a:sym typeface="+mn-ea"/>
              </a:rPr>
              <a:t>条。对其中</a:t>
            </a:r>
            <a:r>
              <a:rPr lang="en-US" altLang="zh-CN" noProof="1">
                <a:sym typeface="+mn-ea"/>
              </a:rPr>
              <a:t>2</a:t>
            </a:r>
            <a:r>
              <a:rPr lang="zh-CN" altLang="en-US" noProof="1">
                <a:sym typeface="+mn-ea"/>
              </a:rPr>
              <a:t>条进行</a:t>
            </a:r>
            <a:r>
              <a:rPr lang="zh-CN" altLang="en-US">
                <a:sym typeface="+mn-ea"/>
              </a:rPr>
              <a:t>宣贯</a:t>
            </a:r>
            <a:r>
              <a:rPr lang="zh-CN" altLang="en-US" noProof="1">
                <a:sym typeface="+mn-ea"/>
              </a:rPr>
              <a:t>。</a:t>
            </a:r>
            <a:endParaRPr lang="en-US" altLang="zh-CN" noProof="1">
              <a:sym typeface="+mn-ea"/>
            </a:endParaRPr>
          </a:p>
          <a:p>
            <a:pPr marL="0" indent="0">
              <a:lnSpc>
                <a:spcPct val="150000"/>
              </a:lnSpc>
              <a:buFontTx/>
              <a:buNone/>
            </a:pPr>
            <a:r>
              <a:rPr noProof="1">
                <a:sym typeface="+mn-ea"/>
              </a:rPr>
              <a:t>14.2.1给水排水工程施工中所使用的设备材料、卫生器具、管道、阀门、仪表，绝热和保温材料，应按照设计要求对其类别、材质、规格、外观以及节能指标和标识进行核查，符合设计好现行国家有关标准的规定。并应经监理工程师（建设单位代表）检查认可，且应形成相应的质量记录。</a:t>
            </a:r>
            <a:endParaRPr noProof="1">
              <a:sym typeface="+mn-ea"/>
            </a:endParaRPr>
          </a:p>
          <a:p>
            <a:pPr marL="0" indent="0">
              <a:lnSpc>
                <a:spcPct val="150000"/>
              </a:lnSpc>
              <a:buFontTx/>
              <a:buNone/>
            </a:pPr>
            <a:r>
              <a:rPr noProof="1">
                <a:sym typeface="+mn-ea"/>
              </a:rPr>
              <a:t>14.</a:t>
            </a:r>
            <a:r>
              <a:rPr lang="en-US" noProof="1">
                <a:sym typeface="+mn-ea"/>
              </a:rPr>
              <a:t>2</a:t>
            </a:r>
            <a:r>
              <a:rPr noProof="1">
                <a:sym typeface="+mn-ea"/>
              </a:rPr>
              <a:t>.2住宅、单独出售的公寓建筑应设置符合规定的计量装置，计量表应出户集中管理；公共建筑应按不同的使用功能或付费单元设置分类用水计量装置。计量装置应具有远传功能，并与相应的建筑能耗管理平台相匹配。</a:t>
            </a:r>
            <a:endParaRPr noProof="1">
              <a:sym typeface="+mn-ea"/>
            </a:endParaRPr>
          </a:p>
        </p:txBody>
      </p:sp>
      <p:sp>
        <p:nvSpPr>
          <p:cNvPr id="5" name="矩形 5"/>
          <p:cNvSpPr>
            <a:spLocks noChangeArrowheads="1"/>
          </p:cNvSpPr>
          <p:nvPr/>
        </p:nvSpPr>
        <p:spPr bwMode="auto">
          <a:xfrm>
            <a:off x="74897" y="184150"/>
            <a:ext cx="2468880"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四、规范主要条文</a:t>
            </a:r>
            <a:r>
              <a:rPr lang="zh-CN" altLang="en-US" sz="1800" b="1" dirty="0">
                <a:solidFill>
                  <a:schemeClr val="bg1"/>
                </a:solidFill>
                <a:latin typeface="微软雅黑" panose="020B0503020204020204" pitchFamily="34" charset="-122"/>
                <a:ea typeface="微软雅黑" panose="020B0503020204020204" pitchFamily="34" charset="-122"/>
                <a:sym typeface="+mn-ea"/>
              </a:rPr>
              <a:t>宣贯</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856738" cy="3599815"/>
          </a:xfrm>
          <a:prstGeom prst="rect">
            <a:avLst/>
          </a:prstGeom>
        </p:spPr>
        <p:txBody>
          <a:bodyPr wrap="square">
            <a:spAutoFit/>
          </a:bodyPr>
          <a:lstStyle/>
          <a:p>
            <a:pPr marL="0" indent="0">
              <a:lnSpc>
                <a:spcPct val="150000"/>
              </a:lnSpc>
              <a:buFontTx/>
              <a:buNone/>
            </a:pPr>
            <a:r>
              <a:rPr lang="zh-CN" altLang="en-US" sz="2400" b="1" noProof="1">
                <a:solidFill>
                  <a:srgbClr val="FF0000"/>
                </a:solidFill>
                <a:sym typeface="+mn-ea"/>
              </a:rPr>
              <a:t>     </a:t>
            </a:r>
            <a:r>
              <a:rPr sz="2400" b="1" noProof="1">
                <a:solidFill>
                  <a:srgbClr val="FF0000"/>
                </a:solidFill>
                <a:sym typeface="+mn-ea"/>
              </a:rPr>
              <a:t>15  室内环境</a:t>
            </a:r>
            <a:endParaRPr sz="2400" b="1" noProof="1">
              <a:solidFill>
                <a:srgbClr val="FF0000"/>
              </a:solidFill>
              <a:sym typeface="+mn-ea"/>
            </a:endParaRPr>
          </a:p>
          <a:p>
            <a:pPr marL="0" indent="0">
              <a:lnSpc>
                <a:spcPct val="150000"/>
              </a:lnSpc>
              <a:buFontTx/>
              <a:buNone/>
            </a:pPr>
            <a:r>
              <a:rPr lang="zh-CN" altLang="en-US" noProof="1">
                <a:sym typeface="+mn-ea"/>
              </a:rPr>
              <a:t>本规范室内环境工程共</a:t>
            </a:r>
            <a:r>
              <a:rPr lang="en-US" altLang="zh-CN" noProof="1">
                <a:sym typeface="+mn-ea"/>
              </a:rPr>
              <a:t>22</a:t>
            </a:r>
            <a:r>
              <a:rPr lang="zh-CN" altLang="en-US" noProof="1">
                <a:sym typeface="+mn-ea"/>
              </a:rPr>
              <a:t>条。对其中</a:t>
            </a:r>
            <a:r>
              <a:rPr lang="en-US" altLang="zh-CN" noProof="1">
                <a:sym typeface="+mn-ea"/>
              </a:rPr>
              <a:t>2</a:t>
            </a:r>
            <a:r>
              <a:rPr lang="zh-CN" altLang="en-US" noProof="1">
                <a:sym typeface="+mn-ea"/>
              </a:rPr>
              <a:t>条进行</a:t>
            </a:r>
            <a:r>
              <a:rPr lang="zh-CN" altLang="en-US">
                <a:sym typeface="+mn-ea"/>
              </a:rPr>
              <a:t>宣贯</a:t>
            </a:r>
            <a:r>
              <a:rPr lang="zh-CN" altLang="en-US" noProof="1">
                <a:sym typeface="+mn-ea"/>
              </a:rPr>
              <a:t>。</a:t>
            </a:r>
            <a:endParaRPr lang="en-US" altLang="zh-CN" noProof="1">
              <a:sym typeface="+mn-ea"/>
            </a:endParaRPr>
          </a:p>
          <a:p>
            <a:pPr marL="0" indent="0">
              <a:lnSpc>
                <a:spcPct val="150000"/>
              </a:lnSpc>
              <a:buFontTx/>
              <a:buNone/>
            </a:pPr>
            <a:r>
              <a:rPr noProof="1">
                <a:sym typeface="+mn-ea"/>
              </a:rPr>
              <a:t>14.2.1给水排水工程施工中所使用的设备材料、卫生器具、管道、阀门、仪表，绝热和保温材料，应按照设计要求对其类别、材质、规格、外观以及节能指标和标识进行核查，符合设计好现行国家有关标准的规定。并应经监理工程师（建设单位代表）检查认可，且应形成相应的质量记录。</a:t>
            </a:r>
            <a:endParaRPr noProof="1">
              <a:sym typeface="+mn-ea"/>
            </a:endParaRPr>
          </a:p>
          <a:p>
            <a:pPr marL="0" indent="0">
              <a:lnSpc>
                <a:spcPct val="150000"/>
              </a:lnSpc>
              <a:buFontTx/>
              <a:buNone/>
            </a:pPr>
            <a:r>
              <a:rPr noProof="1">
                <a:sym typeface="+mn-ea"/>
              </a:rPr>
              <a:t>14.</a:t>
            </a:r>
            <a:r>
              <a:rPr lang="en-US" noProof="1">
                <a:sym typeface="+mn-ea"/>
              </a:rPr>
              <a:t>2</a:t>
            </a:r>
            <a:r>
              <a:rPr noProof="1">
                <a:sym typeface="+mn-ea"/>
              </a:rPr>
              <a:t>.2住宅、单独出售的公寓建筑应设置符合规定的计量装置，计量表应出户集中管理；公共建筑应按不同的使用功能或付费单元设置分类用水计量装置。计量装置应具有远传功能，并与相应的建筑能耗管理平台相匹配。</a:t>
            </a:r>
            <a:endParaRPr noProof="1">
              <a:sym typeface="+mn-ea"/>
            </a:endParaRPr>
          </a:p>
        </p:txBody>
      </p:sp>
      <p:sp>
        <p:nvSpPr>
          <p:cNvPr id="5" name="矩形 5"/>
          <p:cNvSpPr>
            <a:spLocks noChangeArrowheads="1"/>
          </p:cNvSpPr>
          <p:nvPr/>
        </p:nvSpPr>
        <p:spPr bwMode="auto">
          <a:xfrm>
            <a:off x="74897" y="184150"/>
            <a:ext cx="2468880"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四、规范主要条文</a:t>
            </a:r>
            <a:r>
              <a:rPr lang="zh-CN" altLang="en-US" sz="1800" b="1" dirty="0">
                <a:solidFill>
                  <a:schemeClr val="bg1"/>
                </a:solidFill>
                <a:latin typeface="微软雅黑" panose="020B0503020204020204" pitchFamily="34" charset="-122"/>
                <a:ea typeface="微软雅黑" panose="020B0503020204020204" pitchFamily="34" charset="-122"/>
                <a:sym typeface="+mn-ea"/>
              </a:rPr>
              <a:t>宣贯</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856738" cy="3969385"/>
          </a:xfrm>
          <a:prstGeom prst="rect">
            <a:avLst/>
          </a:prstGeom>
        </p:spPr>
        <p:txBody>
          <a:bodyPr wrap="square">
            <a:spAutoFit/>
          </a:bodyPr>
          <a:lstStyle/>
          <a:p>
            <a:pPr marL="0" indent="0">
              <a:lnSpc>
                <a:spcPct val="150000"/>
              </a:lnSpc>
              <a:buFontTx/>
              <a:buNone/>
            </a:pPr>
            <a:r>
              <a:rPr lang="zh-CN" altLang="en-US" sz="2400" b="1" noProof="1">
                <a:solidFill>
                  <a:srgbClr val="FF0000"/>
                </a:solidFill>
                <a:sym typeface="+mn-ea"/>
              </a:rPr>
              <a:t>     </a:t>
            </a:r>
            <a:r>
              <a:rPr sz="2400" b="1" noProof="1">
                <a:solidFill>
                  <a:srgbClr val="FF0000"/>
                </a:solidFill>
                <a:sym typeface="+mn-ea"/>
              </a:rPr>
              <a:t>16  场地与室外环境</a:t>
            </a:r>
            <a:endParaRPr sz="2400" b="1" noProof="1">
              <a:solidFill>
                <a:srgbClr val="FF0000"/>
              </a:solidFill>
              <a:sym typeface="+mn-ea"/>
            </a:endParaRPr>
          </a:p>
          <a:p>
            <a:pPr marL="0" indent="0">
              <a:lnSpc>
                <a:spcPct val="150000"/>
              </a:lnSpc>
              <a:buFontTx/>
              <a:buNone/>
            </a:pPr>
            <a:r>
              <a:rPr lang="zh-CN" altLang="en-US" noProof="1">
                <a:sym typeface="+mn-ea"/>
              </a:rPr>
              <a:t>本规范场地与室外环境工程共</a:t>
            </a:r>
            <a:r>
              <a:rPr lang="en-US" altLang="zh-CN" noProof="1">
                <a:sym typeface="+mn-ea"/>
              </a:rPr>
              <a:t>19</a:t>
            </a:r>
            <a:r>
              <a:rPr lang="zh-CN" altLang="en-US" noProof="1">
                <a:sym typeface="+mn-ea"/>
              </a:rPr>
              <a:t>条。对其中</a:t>
            </a:r>
            <a:r>
              <a:rPr lang="en-US" altLang="zh-CN" noProof="1">
                <a:sym typeface="+mn-ea"/>
              </a:rPr>
              <a:t>2</a:t>
            </a:r>
            <a:r>
              <a:rPr lang="zh-CN" altLang="en-US" noProof="1">
                <a:sym typeface="+mn-ea"/>
              </a:rPr>
              <a:t>条进行</a:t>
            </a:r>
            <a:r>
              <a:rPr lang="zh-CN" altLang="en-US">
                <a:sym typeface="+mn-ea"/>
              </a:rPr>
              <a:t>宣贯</a:t>
            </a:r>
            <a:r>
              <a:rPr lang="zh-CN" altLang="en-US" noProof="1">
                <a:sym typeface="+mn-ea"/>
              </a:rPr>
              <a:t>。</a:t>
            </a:r>
            <a:endParaRPr lang="en-US" altLang="zh-CN" noProof="1">
              <a:sym typeface="+mn-ea"/>
            </a:endParaRPr>
          </a:p>
          <a:p>
            <a:pPr marL="0" indent="0">
              <a:lnSpc>
                <a:spcPct val="150000"/>
              </a:lnSpc>
              <a:buFontTx/>
              <a:buNone/>
            </a:pPr>
            <a:r>
              <a:rPr noProof="1">
                <a:sym typeface="+mn-ea"/>
              </a:rPr>
              <a:t>16.2.1 建筑场地选址应符合青海省各地城乡规划要求，且符合各类保护区、文物古迹保护的建设控制要求；场地无洪涝、滑坡、泥石流等自然灾害的威胁，无危险化学品、易燃易爆危险源的威胁，无电磁辐射、含氡土壤危害，场地内无排放超标的污染源等设计要求。对于无法避开安全隐患的地块，应检查当地认可的安全评价或措施等保障文件。</a:t>
            </a:r>
            <a:endParaRPr noProof="1">
              <a:sym typeface="+mn-ea"/>
            </a:endParaRPr>
          </a:p>
          <a:p>
            <a:pPr marL="0" indent="0">
              <a:lnSpc>
                <a:spcPct val="150000"/>
              </a:lnSpc>
              <a:buFontTx/>
              <a:buNone/>
            </a:pPr>
            <a:r>
              <a:rPr noProof="1">
                <a:sym typeface="+mn-ea"/>
              </a:rPr>
              <a:t>16.2.4 配建的绿地应符合青海省各地城乡规划的要求，场地的绿化方式、适应的土壤、种植深度应符合设计要求，并检查下列内容：</a:t>
            </a:r>
            <a:endParaRPr noProof="1">
              <a:sym typeface="+mn-ea"/>
            </a:endParaRPr>
          </a:p>
          <a:p>
            <a:pPr marL="0" indent="0">
              <a:lnSpc>
                <a:spcPct val="150000"/>
              </a:lnSpc>
              <a:buFontTx/>
              <a:buNone/>
            </a:pPr>
            <a:r>
              <a:rPr noProof="1">
                <a:sym typeface="+mn-ea"/>
              </a:rPr>
              <a:t>1 场地土壤应无毒害、易维护；</a:t>
            </a:r>
            <a:endParaRPr noProof="1">
              <a:sym typeface="+mn-ea"/>
            </a:endParaRPr>
          </a:p>
          <a:p>
            <a:pPr marL="0" indent="0">
              <a:lnSpc>
                <a:spcPct val="150000"/>
              </a:lnSpc>
              <a:buFontTx/>
              <a:buNone/>
            </a:pPr>
            <a:r>
              <a:rPr noProof="1">
                <a:sym typeface="+mn-ea"/>
              </a:rPr>
              <a:t>2 种植区域土壤的排水能力应满足植物生长需求。</a:t>
            </a:r>
            <a:endParaRPr noProof="1">
              <a:sym typeface="+mn-ea"/>
            </a:endParaRPr>
          </a:p>
        </p:txBody>
      </p:sp>
      <p:sp>
        <p:nvSpPr>
          <p:cNvPr id="5" name="矩形 5"/>
          <p:cNvSpPr>
            <a:spLocks noChangeArrowheads="1"/>
          </p:cNvSpPr>
          <p:nvPr/>
        </p:nvSpPr>
        <p:spPr bwMode="auto">
          <a:xfrm>
            <a:off x="74897" y="184150"/>
            <a:ext cx="2468880"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四、规范主要条文</a:t>
            </a:r>
            <a:r>
              <a:rPr lang="zh-CN" altLang="en-US" sz="1800" b="1" dirty="0">
                <a:solidFill>
                  <a:schemeClr val="bg1"/>
                </a:solidFill>
                <a:latin typeface="微软雅黑" panose="020B0503020204020204" pitchFamily="34" charset="-122"/>
                <a:ea typeface="微软雅黑" panose="020B0503020204020204" pitchFamily="34" charset="-122"/>
                <a:sym typeface="+mn-ea"/>
              </a:rPr>
              <a:t>宣贯</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856738" cy="3599815"/>
          </a:xfrm>
          <a:prstGeom prst="rect">
            <a:avLst/>
          </a:prstGeom>
        </p:spPr>
        <p:txBody>
          <a:bodyPr wrap="square">
            <a:spAutoFit/>
          </a:bodyPr>
          <a:lstStyle/>
          <a:p>
            <a:pPr marL="0" indent="0">
              <a:lnSpc>
                <a:spcPct val="150000"/>
              </a:lnSpc>
              <a:buFontTx/>
              <a:buNone/>
            </a:pPr>
            <a:r>
              <a:rPr lang="zh-CN" altLang="en-US" sz="2400" b="1" noProof="1">
                <a:solidFill>
                  <a:srgbClr val="FF0000"/>
                </a:solidFill>
                <a:sym typeface="+mn-ea"/>
              </a:rPr>
              <a:t>     </a:t>
            </a:r>
            <a:r>
              <a:rPr sz="2400" b="1" noProof="1">
                <a:solidFill>
                  <a:srgbClr val="FF0000"/>
                </a:solidFill>
                <a:sym typeface="+mn-ea"/>
              </a:rPr>
              <a:t>18  可再生能源系统</a:t>
            </a:r>
            <a:endParaRPr sz="2400" b="1" noProof="1">
              <a:solidFill>
                <a:srgbClr val="FF0000"/>
              </a:solidFill>
              <a:sym typeface="+mn-ea"/>
            </a:endParaRPr>
          </a:p>
          <a:p>
            <a:pPr marL="0" indent="0">
              <a:lnSpc>
                <a:spcPct val="150000"/>
              </a:lnSpc>
              <a:buFontTx/>
              <a:buNone/>
            </a:pPr>
            <a:r>
              <a:rPr lang="zh-CN" altLang="en-US" noProof="1">
                <a:sym typeface="+mn-ea"/>
              </a:rPr>
              <a:t>本规范可再生能源系统共</a:t>
            </a:r>
            <a:r>
              <a:rPr lang="en-US" altLang="zh-CN" noProof="1">
                <a:sym typeface="+mn-ea"/>
              </a:rPr>
              <a:t>11</a:t>
            </a:r>
            <a:r>
              <a:rPr lang="zh-CN" altLang="en-US" noProof="1">
                <a:sym typeface="+mn-ea"/>
              </a:rPr>
              <a:t>条。对其中</a:t>
            </a:r>
            <a:r>
              <a:rPr lang="en-US" altLang="zh-CN" noProof="1">
                <a:sym typeface="+mn-ea"/>
              </a:rPr>
              <a:t>2</a:t>
            </a:r>
            <a:r>
              <a:rPr lang="zh-CN" altLang="en-US" noProof="1">
                <a:sym typeface="+mn-ea"/>
              </a:rPr>
              <a:t>条进行</a:t>
            </a:r>
            <a:r>
              <a:rPr lang="zh-CN" altLang="en-US">
                <a:sym typeface="+mn-ea"/>
              </a:rPr>
              <a:t>宣贯</a:t>
            </a:r>
            <a:r>
              <a:rPr lang="zh-CN" altLang="en-US" noProof="1">
                <a:sym typeface="+mn-ea"/>
              </a:rPr>
              <a:t>。</a:t>
            </a:r>
            <a:endParaRPr lang="en-US" altLang="zh-CN" noProof="1">
              <a:sym typeface="+mn-ea"/>
            </a:endParaRPr>
          </a:p>
          <a:p>
            <a:pPr marL="0" indent="0">
              <a:lnSpc>
                <a:spcPct val="150000"/>
              </a:lnSpc>
              <a:buFontTx/>
              <a:buNone/>
            </a:pPr>
            <a:r>
              <a:rPr noProof="1">
                <a:sym typeface="+mn-ea"/>
              </a:rPr>
              <a:t>18.2.2 太阳能光伏节能工程采用的光伏组件、汇流箱、电缆、并网逆变器、配电设备等进场时，应按设计要求对其类型、材质、规格及外观等进行验收，并应经监理工程师（建设单位代表）检查认可，且应形成相应的验收记录。各种产品和设备的质量证明文件和相关技术资料应齐全，并应符合国家现行有关标准的规定。</a:t>
            </a:r>
            <a:endParaRPr noProof="1">
              <a:sym typeface="+mn-ea"/>
            </a:endParaRPr>
          </a:p>
          <a:p>
            <a:pPr marL="0" indent="0">
              <a:lnSpc>
                <a:spcPct val="150000"/>
              </a:lnSpc>
              <a:buFontTx/>
              <a:buNone/>
            </a:pPr>
            <a:r>
              <a:rPr noProof="1">
                <a:sym typeface="+mn-ea"/>
              </a:rPr>
              <a:t>18.2.5 太阳能光伏系统的试运行与测试应符合下列规定：</a:t>
            </a:r>
            <a:endParaRPr noProof="1">
              <a:sym typeface="+mn-ea"/>
            </a:endParaRPr>
          </a:p>
          <a:p>
            <a:pPr marL="0" indent="0">
              <a:lnSpc>
                <a:spcPct val="150000"/>
              </a:lnSpc>
              <a:buFontTx/>
              <a:buNone/>
            </a:pPr>
            <a:r>
              <a:rPr noProof="1">
                <a:sym typeface="+mn-ea"/>
              </a:rPr>
              <a:t>电气设备的测试应符合《建筑物电气装置》GB/ T 16895和《家用太阳能光伏电源系统技术条件和试验方法》GB/T 19064的相关要求并测试合格 </a:t>
            </a:r>
            <a:r>
              <a:rPr lang="zh-CN" noProof="1">
                <a:sym typeface="+mn-ea"/>
              </a:rPr>
              <a:t>。</a:t>
            </a:r>
            <a:endParaRPr lang="zh-CN" noProof="1">
              <a:sym typeface="+mn-ea"/>
            </a:endParaRPr>
          </a:p>
        </p:txBody>
      </p:sp>
      <p:sp>
        <p:nvSpPr>
          <p:cNvPr id="5" name="矩形 5"/>
          <p:cNvSpPr>
            <a:spLocks noChangeArrowheads="1"/>
          </p:cNvSpPr>
          <p:nvPr/>
        </p:nvSpPr>
        <p:spPr bwMode="auto">
          <a:xfrm>
            <a:off x="74897" y="184150"/>
            <a:ext cx="2468880"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四、规范主要条文</a:t>
            </a:r>
            <a:r>
              <a:rPr lang="zh-CN" altLang="en-US" sz="1800" b="1" dirty="0">
                <a:solidFill>
                  <a:schemeClr val="bg1"/>
                </a:solidFill>
                <a:latin typeface="微软雅黑" panose="020B0503020204020204" pitchFamily="34" charset="-122"/>
                <a:ea typeface="微软雅黑" panose="020B0503020204020204" pitchFamily="34" charset="-122"/>
                <a:sym typeface="+mn-ea"/>
              </a:rPr>
              <a:t>宣贯</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856738" cy="3969385"/>
          </a:xfrm>
          <a:prstGeom prst="rect">
            <a:avLst/>
          </a:prstGeom>
        </p:spPr>
        <p:txBody>
          <a:bodyPr wrap="square">
            <a:spAutoFit/>
          </a:bodyPr>
          <a:lstStyle/>
          <a:p>
            <a:pPr marL="0" indent="0">
              <a:lnSpc>
                <a:spcPct val="150000"/>
              </a:lnSpc>
              <a:buFontTx/>
              <a:buNone/>
            </a:pPr>
            <a:r>
              <a:rPr lang="zh-CN" altLang="en-US" sz="2400" b="1" noProof="1">
                <a:solidFill>
                  <a:srgbClr val="FF0000"/>
                </a:solidFill>
                <a:sym typeface="+mn-ea"/>
              </a:rPr>
              <a:t>     </a:t>
            </a:r>
            <a:r>
              <a:rPr sz="2400" b="1" noProof="1">
                <a:solidFill>
                  <a:srgbClr val="FF0000"/>
                </a:solidFill>
                <a:sym typeface="+mn-ea"/>
              </a:rPr>
              <a:t>1</a:t>
            </a:r>
            <a:r>
              <a:rPr lang="en-US" sz="2400" b="1" noProof="1">
                <a:solidFill>
                  <a:srgbClr val="FF0000"/>
                </a:solidFill>
                <a:sym typeface="+mn-ea"/>
              </a:rPr>
              <a:t>9</a:t>
            </a:r>
            <a:r>
              <a:rPr sz="2400" b="1" noProof="1">
                <a:solidFill>
                  <a:srgbClr val="FF0000"/>
                </a:solidFill>
                <a:sym typeface="+mn-ea"/>
              </a:rPr>
              <a:t>  现场检测</a:t>
            </a:r>
            <a:endParaRPr sz="2400" b="1" noProof="1">
              <a:solidFill>
                <a:srgbClr val="FF0000"/>
              </a:solidFill>
              <a:sym typeface="+mn-ea"/>
            </a:endParaRPr>
          </a:p>
          <a:p>
            <a:pPr marL="0" indent="0">
              <a:lnSpc>
                <a:spcPct val="150000"/>
              </a:lnSpc>
              <a:buFontTx/>
              <a:buNone/>
            </a:pPr>
            <a:r>
              <a:rPr lang="zh-CN" altLang="en-US" noProof="1">
                <a:sym typeface="+mn-ea"/>
              </a:rPr>
              <a:t>本规范现场检测共</a:t>
            </a:r>
            <a:r>
              <a:rPr lang="en-US" altLang="zh-CN" noProof="1">
                <a:sym typeface="+mn-ea"/>
              </a:rPr>
              <a:t>23</a:t>
            </a:r>
            <a:r>
              <a:rPr lang="zh-CN" altLang="en-US" noProof="1">
                <a:sym typeface="+mn-ea"/>
              </a:rPr>
              <a:t>条。对其中</a:t>
            </a:r>
            <a:r>
              <a:rPr lang="en-US" altLang="zh-CN" noProof="1">
                <a:sym typeface="+mn-ea"/>
              </a:rPr>
              <a:t>14</a:t>
            </a:r>
            <a:r>
              <a:rPr lang="zh-CN" altLang="en-US" noProof="1">
                <a:sym typeface="+mn-ea"/>
              </a:rPr>
              <a:t>条进行</a:t>
            </a:r>
            <a:r>
              <a:rPr lang="zh-CN" altLang="en-US">
                <a:sym typeface="+mn-ea"/>
              </a:rPr>
              <a:t>宣贯</a:t>
            </a:r>
            <a:r>
              <a:rPr lang="zh-CN" altLang="en-US" noProof="1">
                <a:sym typeface="+mn-ea"/>
              </a:rPr>
              <a:t>。</a:t>
            </a:r>
            <a:endParaRPr lang="en-US" altLang="zh-CN" noProof="1">
              <a:sym typeface="+mn-ea"/>
            </a:endParaRPr>
          </a:p>
          <a:p>
            <a:pPr marL="0" indent="0">
              <a:lnSpc>
                <a:spcPct val="150000"/>
              </a:lnSpc>
              <a:buFontTx/>
              <a:buNone/>
            </a:pPr>
            <a:r>
              <a:rPr noProof="1">
                <a:sym typeface="+mn-ea"/>
              </a:rPr>
              <a:t>19.1.1 绿色建筑工程施工质量现场检测应包括以下内容：</a:t>
            </a:r>
            <a:endParaRPr noProof="1">
              <a:sym typeface="+mn-ea"/>
            </a:endParaRPr>
          </a:p>
          <a:p>
            <a:pPr marL="0" indent="0">
              <a:lnSpc>
                <a:spcPct val="150000"/>
              </a:lnSpc>
              <a:buFontTx/>
              <a:buNone/>
            </a:pPr>
            <a:r>
              <a:rPr noProof="1">
                <a:sym typeface="+mn-ea"/>
              </a:rPr>
              <a:t>1节能与能源利用；2室内环境质量；3可再生能源利用；4节水与水资源利用；5节地与室外环境</a:t>
            </a:r>
            <a:endParaRPr noProof="1">
              <a:sym typeface="+mn-ea"/>
            </a:endParaRPr>
          </a:p>
          <a:p>
            <a:pPr marL="0" indent="0">
              <a:lnSpc>
                <a:spcPct val="150000"/>
              </a:lnSpc>
              <a:buFontTx/>
              <a:buNone/>
            </a:pPr>
            <a:r>
              <a:rPr noProof="1">
                <a:sym typeface="+mn-ea"/>
              </a:rPr>
              <a:t>19.2.1 外墙节能构造和外窗气密性应进行现场实体检测，检验外围护结构传热系数和外窗气密性结果应符合节能设计及现行有关标准的规定。</a:t>
            </a:r>
            <a:endParaRPr noProof="1">
              <a:sym typeface="+mn-ea"/>
            </a:endParaRPr>
          </a:p>
          <a:p>
            <a:pPr marL="0" indent="0">
              <a:lnSpc>
                <a:spcPct val="150000"/>
              </a:lnSpc>
              <a:buFontTx/>
              <a:buNone/>
            </a:pPr>
            <a:r>
              <a:rPr noProof="1">
                <a:sym typeface="+mn-ea"/>
              </a:rPr>
              <a:t>19.2.4 非透光围护结构热工性能（包括传热系数、热桥部位内表面温度、隔热性能和热工缺陷）应进行现场检测，检验结果应符合节能设计及现行有关标准的规定。</a:t>
            </a:r>
            <a:endParaRPr noProof="1">
              <a:sym typeface="+mn-ea"/>
            </a:endParaRPr>
          </a:p>
          <a:p>
            <a:pPr marL="0" indent="0">
              <a:lnSpc>
                <a:spcPct val="150000"/>
              </a:lnSpc>
              <a:buFontTx/>
              <a:buNone/>
            </a:pPr>
            <a:r>
              <a:rPr noProof="1">
                <a:sym typeface="+mn-ea"/>
              </a:rPr>
              <a:t>19.2.5 透光围护结构热工性能（包括：传热系数、可见光透射比、中空玻璃露点和隔热性能）应进行现场检测，检验结果应符合设计及相关标准的要求。</a:t>
            </a:r>
            <a:endParaRPr noProof="1">
              <a:sym typeface="+mn-ea"/>
            </a:endParaRPr>
          </a:p>
        </p:txBody>
      </p:sp>
      <p:sp>
        <p:nvSpPr>
          <p:cNvPr id="5" name="矩形 5"/>
          <p:cNvSpPr>
            <a:spLocks noChangeArrowheads="1"/>
          </p:cNvSpPr>
          <p:nvPr/>
        </p:nvSpPr>
        <p:spPr bwMode="auto">
          <a:xfrm>
            <a:off x="74897" y="184150"/>
            <a:ext cx="2468880"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四、规范主要条文</a:t>
            </a:r>
            <a:r>
              <a:rPr lang="zh-CN" altLang="en-US" sz="1800" b="1" dirty="0">
                <a:solidFill>
                  <a:schemeClr val="bg1"/>
                </a:solidFill>
                <a:latin typeface="微软雅黑" panose="020B0503020204020204" pitchFamily="34" charset="-122"/>
                <a:ea typeface="微软雅黑" panose="020B0503020204020204" pitchFamily="34" charset="-122"/>
                <a:sym typeface="+mn-ea"/>
              </a:rPr>
              <a:t>宣贯</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856738" cy="3599815"/>
          </a:xfrm>
          <a:prstGeom prst="rect">
            <a:avLst/>
          </a:prstGeom>
        </p:spPr>
        <p:txBody>
          <a:bodyPr wrap="square">
            <a:spAutoFit/>
          </a:bodyPr>
          <a:lstStyle/>
          <a:p>
            <a:pPr marL="0" indent="0">
              <a:lnSpc>
                <a:spcPct val="150000"/>
              </a:lnSpc>
              <a:buFontTx/>
              <a:buNone/>
            </a:pPr>
            <a:r>
              <a:rPr lang="zh-CN" altLang="en-US" sz="2400" b="1" noProof="1">
                <a:solidFill>
                  <a:srgbClr val="FF0000"/>
                </a:solidFill>
                <a:sym typeface="+mn-ea"/>
              </a:rPr>
              <a:t>     </a:t>
            </a:r>
            <a:r>
              <a:rPr sz="2400" b="1" noProof="1">
                <a:solidFill>
                  <a:srgbClr val="FF0000"/>
                </a:solidFill>
                <a:sym typeface="+mn-ea"/>
              </a:rPr>
              <a:t>1</a:t>
            </a:r>
            <a:r>
              <a:rPr lang="en-US" sz="2400" b="1" noProof="1">
                <a:solidFill>
                  <a:srgbClr val="FF0000"/>
                </a:solidFill>
                <a:sym typeface="+mn-ea"/>
              </a:rPr>
              <a:t>9</a:t>
            </a:r>
            <a:r>
              <a:rPr sz="2400" b="1" noProof="1">
                <a:solidFill>
                  <a:srgbClr val="FF0000"/>
                </a:solidFill>
                <a:sym typeface="+mn-ea"/>
              </a:rPr>
              <a:t>  现场检测</a:t>
            </a:r>
            <a:endParaRPr sz="2400" b="1" noProof="1">
              <a:solidFill>
                <a:srgbClr val="FF0000"/>
              </a:solidFill>
              <a:sym typeface="+mn-ea"/>
            </a:endParaRPr>
          </a:p>
          <a:p>
            <a:pPr marL="0" indent="0">
              <a:lnSpc>
                <a:spcPct val="150000"/>
              </a:lnSpc>
              <a:buFontTx/>
              <a:buNone/>
            </a:pPr>
            <a:r>
              <a:rPr noProof="1">
                <a:sym typeface="+mn-ea"/>
              </a:rPr>
              <a:t>19.2.6 供暖、通风与空调、配电与照明主要项目应进行节能性能检测，检验结果应符合设计及相关标准的要求。</a:t>
            </a:r>
            <a:endParaRPr noProof="1">
              <a:sym typeface="+mn-ea"/>
            </a:endParaRPr>
          </a:p>
          <a:p>
            <a:pPr marL="0" indent="0">
              <a:lnSpc>
                <a:spcPct val="150000"/>
              </a:lnSpc>
              <a:buFontTx/>
              <a:buNone/>
            </a:pPr>
            <a:r>
              <a:rPr noProof="1">
                <a:sym typeface="+mn-ea"/>
              </a:rPr>
              <a:t>19.2.10 建筑围护结构施工完成后，应对建筑物室内噪声、分户墙（房间之间）空气声隔声性能、楼板撞击声隔声性能进行现场检测，检验结果应符合设计及相关标准的要求。</a:t>
            </a:r>
            <a:endParaRPr noProof="1">
              <a:sym typeface="+mn-ea"/>
            </a:endParaRPr>
          </a:p>
          <a:p>
            <a:pPr marL="0" indent="0">
              <a:lnSpc>
                <a:spcPct val="150000"/>
              </a:lnSpc>
              <a:buFontTx/>
              <a:buNone/>
            </a:pPr>
            <a:r>
              <a:rPr noProof="1">
                <a:sym typeface="+mn-ea"/>
              </a:rPr>
              <a:t>19.2.11 建筑围护结构施工完成后，建筑物室内空气中的氨、甲醛、苯、总挥发性有机物、氡等污染物浓度应进行检测，检测结果应符合设计及相关标准的要求。</a:t>
            </a:r>
            <a:endParaRPr noProof="1">
              <a:sym typeface="+mn-ea"/>
            </a:endParaRPr>
          </a:p>
          <a:p>
            <a:pPr marL="0" indent="0">
              <a:lnSpc>
                <a:spcPct val="150000"/>
              </a:lnSpc>
              <a:buFontTx/>
              <a:buNone/>
            </a:pPr>
            <a:r>
              <a:rPr noProof="1">
                <a:sym typeface="+mn-ea"/>
              </a:rPr>
              <a:t>19.2.13 建筑围护结构施工完成后，建筑物的采光系数和采光均匀度（顶部采光时）应进行现场实体检测，检测结果应符合设计及相关标准的要求。</a:t>
            </a:r>
            <a:endParaRPr noProof="1">
              <a:sym typeface="+mn-ea"/>
            </a:endParaRPr>
          </a:p>
        </p:txBody>
      </p:sp>
      <p:sp>
        <p:nvSpPr>
          <p:cNvPr id="5" name="矩形 5"/>
          <p:cNvSpPr>
            <a:spLocks noChangeArrowheads="1"/>
          </p:cNvSpPr>
          <p:nvPr/>
        </p:nvSpPr>
        <p:spPr bwMode="auto">
          <a:xfrm>
            <a:off x="74897" y="184150"/>
            <a:ext cx="2468880"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四、规范主要条文</a:t>
            </a:r>
            <a:r>
              <a:rPr lang="zh-CN" altLang="en-US" sz="1800" b="1" dirty="0">
                <a:solidFill>
                  <a:schemeClr val="bg1"/>
                </a:solidFill>
                <a:latin typeface="微软雅黑" panose="020B0503020204020204" pitchFamily="34" charset="-122"/>
                <a:ea typeface="微软雅黑" panose="020B0503020204020204" pitchFamily="34" charset="-122"/>
                <a:sym typeface="+mn-ea"/>
              </a:rPr>
              <a:t>宣贯</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2"/>
          <p:cNvSpPr>
            <a:spLocks noChangeArrowheads="1"/>
          </p:cNvSpPr>
          <p:nvPr/>
        </p:nvSpPr>
        <p:spPr bwMode="auto">
          <a:xfrm>
            <a:off x="0" y="0"/>
            <a:ext cx="9180513" cy="5143500"/>
          </a:xfrm>
          <a:prstGeom prst="rect">
            <a:avLst/>
          </a:prstGeom>
          <a:solidFill>
            <a:schemeClr val="bg1"/>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buFont typeface="Arial" panose="020B0604020202020204" pitchFamily="34" charset="0"/>
              <a:buNone/>
            </a:pPr>
            <a:endParaRPr lang="zh-CN" altLang="en-US">
              <a:solidFill>
                <a:srgbClr val="FFFFFF"/>
              </a:solidFill>
            </a:endParaRPr>
          </a:p>
        </p:txBody>
      </p:sp>
      <p:sp>
        <p:nvSpPr>
          <p:cNvPr id="4101" name="矩形 6"/>
          <p:cNvSpPr>
            <a:spLocks noChangeArrowheads="1"/>
          </p:cNvSpPr>
          <p:nvPr/>
        </p:nvSpPr>
        <p:spPr bwMode="auto">
          <a:xfrm>
            <a:off x="395605" y="343535"/>
            <a:ext cx="8424545" cy="5530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600"/>
              </a:spcAft>
              <a:buFont typeface="Arial" panose="020B0604020202020204" pitchFamily="34" charset="0"/>
              <a:buNone/>
            </a:pPr>
            <a:r>
              <a:rPr lang="zh-CN" altLang="en-US" sz="20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检查中施工阶段存在的部分共性问题：</a:t>
            </a:r>
            <a:endParaRPr lang="zh-CN" altLang="en-US" sz="20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02" name="Rectangle 4"/>
          <p:cNvSpPr>
            <a:spLocks noChangeArrowheads="1"/>
          </p:cNvSpPr>
          <p:nvPr/>
        </p:nvSpPr>
        <p:spPr bwMode="auto">
          <a:xfrm>
            <a:off x="395605" y="895985"/>
            <a:ext cx="8424545" cy="424751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1635" tIns="40817" rIns="81635" bIns="40817"/>
          <a:lstStyle/>
          <a:p>
            <a:pPr eaLnBrk="1" latinLnBrk="0" hangingPunct="1">
              <a:lnSpc>
                <a:spcPct val="150000"/>
              </a:lnSpc>
            </a:pPr>
            <a:r>
              <a:rPr lang="en-US" sz="2000" b="1" dirty="0">
                <a:solidFill>
                  <a:srgbClr val="404040"/>
                </a:solidFill>
                <a:latin typeface="微软雅黑" panose="020B0503020204020204" pitchFamily="34" charset="-122"/>
                <a:ea typeface="微软雅黑" panose="020B0503020204020204" pitchFamily="34" charset="-122"/>
              </a:rPr>
              <a:t>1</a:t>
            </a:r>
            <a:r>
              <a:rPr lang="zh-CN" altLang="en-US" sz="2000" b="1" dirty="0">
                <a:solidFill>
                  <a:srgbClr val="404040"/>
                </a:solidFill>
                <a:latin typeface="微软雅黑" panose="020B0503020204020204" pitchFamily="34" charset="-122"/>
                <a:ea typeface="微软雅黑" panose="020B0503020204020204" pitchFamily="34" charset="-122"/>
              </a:rPr>
              <a:t>、部分人员</a:t>
            </a:r>
            <a:r>
              <a:rPr lang="zh-CN" altLang="en-US" sz="2000" b="1" dirty="0">
                <a:solidFill>
                  <a:srgbClr val="404040"/>
                </a:solidFill>
                <a:latin typeface="微软雅黑" panose="020B0503020204020204" pitchFamily="34" charset="-122"/>
                <a:ea typeface="微软雅黑" panose="020B0503020204020204" pitchFamily="34" charset="-122"/>
                <a:sym typeface="+mn-ea"/>
              </a:rPr>
              <a:t>对绿色建筑概念不清楚。</a:t>
            </a:r>
            <a:endParaRPr lang="zh-CN" altLang="en-US" sz="2000" b="1" dirty="0">
              <a:solidFill>
                <a:srgbClr val="404040"/>
              </a:solidFill>
              <a:latin typeface="微软雅黑" panose="020B0503020204020204" pitchFamily="34" charset="-122"/>
              <a:ea typeface="微软雅黑" panose="020B0503020204020204" pitchFamily="34" charset="-122"/>
            </a:endParaRPr>
          </a:p>
          <a:p>
            <a:pPr eaLnBrk="1" latinLnBrk="0" hangingPunct="1">
              <a:lnSpc>
                <a:spcPct val="150000"/>
              </a:lnSpc>
            </a:pPr>
            <a:endParaRPr lang="zh-CN" altLang="en-US" sz="2000" b="1"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pull dir="l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856738" cy="3599815"/>
          </a:xfrm>
          <a:prstGeom prst="rect">
            <a:avLst/>
          </a:prstGeom>
        </p:spPr>
        <p:txBody>
          <a:bodyPr wrap="square">
            <a:spAutoFit/>
          </a:bodyPr>
          <a:lstStyle/>
          <a:p>
            <a:pPr marL="0" indent="0">
              <a:lnSpc>
                <a:spcPct val="150000"/>
              </a:lnSpc>
              <a:buFontTx/>
              <a:buNone/>
            </a:pPr>
            <a:r>
              <a:rPr lang="zh-CN" altLang="en-US" sz="2400" b="1" noProof="1">
                <a:solidFill>
                  <a:srgbClr val="FF0000"/>
                </a:solidFill>
                <a:sym typeface="+mn-ea"/>
              </a:rPr>
              <a:t>     </a:t>
            </a:r>
            <a:r>
              <a:rPr sz="2400" b="1" noProof="1">
                <a:solidFill>
                  <a:srgbClr val="FF0000"/>
                </a:solidFill>
                <a:sym typeface="+mn-ea"/>
              </a:rPr>
              <a:t>1</a:t>
            </a:r>
            <a:r>
              <a:rPr lang="en-US" sz="2400" b="1" noProof="1">
                <a:solidFill>
                  <a:srgbClr val="FF0000"/>
                </a:solidFill>
                <a:sym typeface="+mn-ea"/>
              </a:rPr>
              <a:t>9</a:t>
            </a:r>
            <a:r>
              <a:rPr sz="2400" b="1" noProof="1">
                <a:solidFill>
                  <a:srgbClr val="FF0000"/>
                </a:solidFill>
                <a:sym typeface="+mn-ea"/>
              </a:rPr>
              <a:t>  现场检测</a:t>
            </a:r>
            <a:endParaRPr sz="2400" b="1" noProof="1">
              <a:solidFill>
                <a:srgbClr val="FF0000"/>
              </a:solidFill>
              <a:sym typeface="+mn-ea"/>
            </a:endParaRPr>
          </a:p>
          <a:p>
            <a:pPr marL="0" indent="0">
              <a:lnSpc>
                <a:spcPct val="150000"/>
              </a:lnSpc>
              <a:buFontTx/>
              <a:buNone/>
            </a:pPr>
            <a:r>
              <a:rPr noProof="1">
                <a:sym typeface="+mn-ea"/>
              </a:rPr>
              <a:t>19.2.15 建筑室内主要功能房间的温、湿度应进行现场检测，检测结果应符合设计和相关标准的要求。</a:t>
            </a:r>
            <a:endParaRPr noProof="1">
              <a:sym typeface="+mn-ea"/>
            </a:endParaRPr>
          </a:p>
          <a:p>
            <a:pPr marL="0" indent="0">
              <a:lnSpc>
                <a:spcPct val="150000"/>
              </a:lnSpc>
              <a:buFontTx/>
              <a:buNone/>
            </a:pPr>
            <a:r>
              <a:rPr noProof="1">
                <a:sym typeface="+mn-ea"/>
              </a:rPr>
              <a:t>19.2.16 公共建筑中的体育馆、多功能厅、接待大厅、大型会议室和剧场等其他有声学特性设计要求房间，在施工完成后，应对声学特性进行检测</a:t>
            </a:r>
            <a:r>
              <a:rPr lang="zh-CN" noProof="1">
                <a:sym typeface="+mn-ea"/>
              </a:rPr>
              <a:t>。</a:t>
            </a:r>
            <a:endParaRPr lang="zh-CN" noProof="1">
              <a:sym typeface="+mn-ea"/>
            </a:endParaRPr>
          </a:p>
          <a:p>
            <a:pPr marL="0" indent="0">
              <a:lnSpc>
                <a:spcPct val="150000"/>
              </a:lnSpc>
              <a:buFontTx/>
              <a:buNone/>
            </a:pPr>
            <a:r>
              <a:rPr noProof="1">
                <a:sym typeface="+mn-ea"/>
              </a:rPr>
              <a:t>19.2.17 太阳能热水系统完成并调试后应进行现场检测，现场检测结果应符合设计和相关标准的要求。检测项目包括全年集热系统得热量、太阳能保证率和系统集热效率。</a:t>
            </a:r>
            <a:endParaRPr noProof="1">
              <a:sym typeface="+mn-ea"/>
            </a:endParaRPr>
          </a:p>
          <a:p>
            <a:pPr marL="0" indent="0">
              <a:lnSpc>
                <a:spcPct val="150000"/>
              </a:lnSpc>
              <a:buFontTx/>
              <a:buNone/>
            </a:pPr>
            <a:r>
              <a:rPr noProof="1">
                <a:sym typeface="+mn-ea"/>
              </a:rPr>
              <a:t>19.2.18 太阳能光伏系统完成并调试后应进行现场测评，现场检测结果应符合设计和相关标准的要求。检测项目包括光伏系统年发电量和光电转换效率。</a:t>
            </a:r>
            <a:endParaRPr noProof="1">
              <a:sym typeface="+mn-ea"/>
            </a:endParaRPr>
          </a:p>
        </p:txBody>
      </p:sp>
      <p:sp>
        <p:nvSpPr>
          <p:cNvPr id="5" name="矩形 5"/>
          <p:cNvSpPr>
            <a:spLocks noChangeArrowheads="1"/>
          </p:cNvSpPr>
          <p:nvPr/>
        </p:nvSpPr>
        <p:spPr bwMode="auto">
          <a:xfrm>
            <a:off x="74897" y="184150"/>
            <a:ext cx="2468880"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四、规范主要条文</a:t>
            </a:r>
            <a:r>
              <a:rPr lang="zh-CN" altLang="en-US" sz="1800" b="1" dirty="0">
                <a:solidFill>
                  <a:schemeClr val="bg1"/>
                </a:solidFill>
                <a:latin typeface="微软雅黑" panose="020B0503020204020204" pitchFamily="34" charset="-122"/>
                <a:ea typeface="微软雅黑" panose="020B0503020204020204" pitchFamily="34" charset="-122"/>
                <a:sym typeface="+mn-ea"/>
              </a:rPr>
              <a:t>宣贯</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856738" cy="2491740"/>
          </a:xfrm>
          <a:prstGeom prst="rect">
            <a:avLst/>
          </a:prstGeom>
        </p:spPr>
        <p:txBody>
          <a:bodyPr wrap="square">
            <a:spAutoFit/>
          </a:bodyPr>
          <a:lstStyle/>
          <a:p>
            <a:pPr marL="0" indent="0">
              <a:lnSpc>
                <a:spcPct val="150000"/>
              </a:lnSpc>
              <a:buFontTx/>
              <a:buNone/>
            </a:pPr>
            <a:r>
              <a:rPr lang="zh-CN" altLang="en-US" sz="2400" b="1" noProof="1">
                <a:solidFill>
                  <a:srgbClr val="FF0000"/>
                </a:solidFill>
                <a:sym typeface="+mn-ea"/>
              </a:rPr>
              <a:t>     </a:t>
            </a:r>
            <a:r>
              <a:rPr sz="2400" b="1" noProof="1">
                <a:solidFill>
                  <a:srgbClr val="FF0000"/>
                </a:solidFill>
                <a:sym typeface="+mn-ea"/>
              </a:rPr>
              <a:t>1</a:t>
            </a:r>
            <a:r>
              <a:rPr lang="en-US" sz="2400" b="1" noProof="1">
                <a:solidFill>
                  <a:srgbClr val="FF0000"/>
                </a:solidFill>
                <a:sym typeface="+mn-ea"/>
              </a:rPr>
              <a:t>9</a:t>
            </a:r>
            <a:r>
              <a:rPr sz="2400" b="1" noProof="1">
                <a:solidFill>
                  <a:srgbClr val="FF0000"/>
                </a:solidFill>
                <a:sym typeface="+mn-ea"/>
              </a:rPr>
              <a:t>  现场检测</a:t>
            </a:r>
            <a:endParaRPr sz="2400" b="1" noProof="1">
              <a:solidFill>
                <a:srgbClr val="FF0000"/>
              </a:solidFill>
              <a:sym typeface="+mn-ea"/>
            </a:endParaRPr>
          </a:p>
          <a:p>
            <a:pPr marL="0" indent="0">
              <a:lnSpc>
                <a:spcPct val="150000"/>
              </a:lnSpc>
              <a:buFontTx/>
              <a:buNone/>
            </a:pPr>
            <a:r>
              <a:rPr noProof="1">
                <a:sym typeface="+mn-ea"/>
              </a:rPr>
              <a:t>19.2.19 给水排水工程完成并调试后，节水器具的节水效率应进行现场检测，并评估节水效率等级，检验节水器具的用水效率等级应符合设计要求。 </a:t>
            </a:r>
            <a:endParaRPr noProof="1">
              <a:sym typeface="+mn-ea"/>
            </a:endParaRPr>
          </a:p>
          <a:p>
            <a:pPr marL="0" indent="0">
              <a:lnSpc>
                <a:spcPct val="150000"/>
              </a:lnSpc>
              <a:buFontTx/>
              <a:buNone/>
            </a:pPr>
            <a:r>
              <a:rPr noProof="1">
                <a:sym typeface="+mn-ea"/>
              </a:rPr>
              <a:t>19.2.21 住宅、办公、商业、旅馆的非传统水源利用率应进行现场检测评估，检验非传统水源利用率是否符合设计要求。</a:t>
            </a:r>
            <a:endParaRPr noProof="1">
              <a:sym typeface="+mn-ea"/>
            </a:endParaRPr>
          </a:p>
          <a:p>
            <a:pPr marL="0" indent="0">
              <a:lnSpc>
                <a:spcPct val="150000"/>
              </a:lnSpc>
              <a:buFontTx/>
              <a:buNone/>
            </a:pPr>
            <a:endParaRPr noProof="1">
              <a:sym typeface="+mn-ea"/>
            </a:endParaRPr>
          </a:p>
        </p:txBody>
      </p:sp>
      <p:sp>
        <p:nvSpPr>
          <p:cNvPr id="5" name="矩形 5"/>
          <p:cNvSpPr>
            <a:spLocks noChangeArrowheads="1"/>
          </p:cNvSpPr>
          <p:nvPr/>
        </p:nvSpPr>
        <p:spPr bwMode="auto">
          <a:xfrm>
            <a:off x="74897" y="184150"/>
            <a:ext cx="2468880"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四、规范主要条文</a:t>
            </a:r>
            <a:r>
              <a:rPr lang="zh-CN" altLang="en-US" sz="1800" b="1" dirty="0">
                <a:solidFill>
                  <a:schemeClr val="bg1"/>
                </a:solidFill>
                <a:latin typeface="微软雅黑" panose="020B0503020204020204" pitchFamily="34" charset="-122"/>
                <a:ea typeface="微软雅黑" panose="020B0503020204020204" pitchFamily="34" charset="-122"/>
                <a:sym typeface="+mn-ea"/>
              </a:rPr>
              <a:t>宣贯</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525" y="5064125"/>
            <a:ext cx="9153525" cy="107950"/>
          </a:xfrm>
          <a:prstGeom prst="rect">
            <a:avLst/>
          </a:prstGeom>
          <a:solidFill>
            <a:schemeClr val="accent5">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340" eaLnBrk="1" hangingPunct="1">
              <a:defRPr/>
            </a:pPr>
            <a:endParaRPr lang="zh-CN" altLang="en-US"/>
          </a:p>
        </p:txBody>
      </p:sp>
      <p:sp>
        <p:nvSpPr>
          <p:cNvPr id="2" name="矩形 1"/>
          <p:cNvSpPr/>
          <p:nvPr/>
        </p:nvSpPr>
        <p:spPr>
          <a:xfrm>
            <a:off x="107628" y="836116"/>
            <a:ext cx="8856738" cy="3599815"/>
          </a:xfrm>
          <a:prstGeom prst="rect">
            <a:avLst/>
          </a:prstGeom>
        </p:spPr>
        <p:txBody>
          <a:bodyPr wrap="square">
            <a:spAutoFit/>
          </a:bodyPr>
          <a:lstStyle/>
          <a:p>
            <a:pPr marL="0" indent="0">
              <a:lnSpc>
                <a:spcPct val="150000"/>
              </a:lnSpc>
              <a:buFontTx/>
              <a:buNone/>
            </a:pPr>
            <a:r>
              <a:rPr lang="zh-CN" altLang="en-US" sz="2400" b="1" noProof="1">
                <a:solidFill>
                  <a:srgbClr val="FF0000"/>
                </a:solidFill>
                <a:sym typeface="+mn-ea"/>
              </a:rPr>
              <a:t>     </a:t>
            </a:r>
            <a:r>
              <a:rPr sz="2400" b="1" noProof="1">
                <a:solidFill>
                  <a:srgbClr val="FF0000"/>
                </a:solidFill>
                <a:sym typeface="+mn-ea"/>
              </a:rPr>
              <a:t>20 绿色建筑施工质量验收</a:t>
            </a:r>
            <a:endParaRPr sz="2400" b="1" noProof="1">
              <a:solidFill>
                <a:srgbClr val="FF0000"/>
              </a:solidFill>
              <a:sym typeface="+mn-ea"/>
            </a:endParaRPr>
          </a:p>
          <a:p>
            <a:pPr marL="0" indent="0">
              <a:lnSpc>
                <a:spcPct val="150000"/>
              </a:lnSpc>
              <a:buFontTx/>
              <a:buNone/>
            </a:pPr>
            <a:r>
              <a:rPr lang="zh-CN" altLang="en-US" noProof="1">
                <a:sym typeface="+mn-ea"/>
              </a:rPr>
              <a:t>本规范绿色建筑施工质量验收共</a:t>
            </a:r>
            <a:r>
              <a:rPr lang="en-US" altLang="zh-CN" noProof="1">
                <a:sym typeface="+mn-ea"/>
              </a:rPr>
              <a:t>5</a:t>
            </a:r>
            <a:r>
              <a:rPr lang="zh-CN" altLang="en-US" noProof="1">
                <a:sym typeface="+mn-ea"/>
              </a:rPr>
              <a:t>条。对其中</a:t>
            </a:r>
            <a:r>
              <a:rPr lang="en-US" altLang="zh-CN" noProof="1">
                <a:sym typeface="+mn-ea"/>
              </a:rPr>
              <a:t>2</a:t>
            </a:r>
            <a:r>
              <a:rPr lang="zh-CN" altLang="en-US" noProof="1">
                <a:sym typeface="+mn-ea"/>
              </a:rPr>
              <a:t>条进行</a:t>
            </a:r>
            <a:r>
              <a:rPr lang="zh-CN" altLang="en-US">
                <a:sym typeface="+mn-ea"/>
              </a:rPr>
              <a:t>宣贯</a:t>
            </a:r>
            <a:r>
              <a:rPr lang="zh-CN" altLang="en-US" noProof="1">
                <a:sym typeface="+mn-ea"/>
              </a:rPr>
              <a:t>。</a:t>
            </a:r>
            <a:endParaRPr lang="en-US" altLang="zh-CN" noProof="1">
              <a:sym typeface="+mn-ea"/>
            </a:endParaRPr>
          </a:p>
          <a:p>
            <a:pPr marL="0" indent="0">
              <a:lnSpc>
                <a:spcPct val="150000"/>
              </a:lnSpc>
              <a:buFontTx/>
              <a:buNone/>
            </a:pPr>
            <a:r>
              <a:rPr noProof="1">
                <a:sym typeface="+mn-ea"/>
              </a:rPr>
              <a:t>20.0.1 绿色建筑施工质量验收，应在各检验批、分项工程全部验收合格的基础上，进行外墙节能构造、外窗气密性现场实体检验和设备系统节能性能检测、能效测评，确认绿色建筑施工质量达到验收条件后方可进行。</a:t>
            </a:r>
            <a:endParaRPr noProof="1">
              <a:sym typeface="+mn-ea"/>
            </a:endParaRPr>
          </a:p>
          <a:p>
            <a:pPr marL="0" indent="0">
              <a:lnSpc>
                <a:spcPct val="150000"/>
              </a:lnSpc>
              <a:buFontTx/>
              <a:buNone/>
            </a:pPr>
            <a:r>
              <a:rPr noProof="1">
                <a:sym typeface="+mn-ea"/>
              </a:rPr>
              <a:t>20.0.5 绿色建筑施工质量验收记录可按《建筑工程施工质量验收统一标准》GB50300填写。</a:t>
            </a:r>
            <a:endParaRPr noProof="1">
              <a:sym typeface="+mn-ea"/>
            </a:endParaRPr>
          </a:p>
          <a:p>
            <a:pPr marL="0" indent="0">
              <a:lnSpc>
                <a:spcPct val="150000"/>
              </a:lnSpc>
              <a:buFontTx/>
              <a:buNone/>
            </a:pPr>
            <a:r>
              <a:rPr noProof="1">
                <a:sym typeface="+mn-ea"/>
              </a:rPr>
              <a:t>绿色建筑的检验批</a:t>
            </a:r>
            <a:r>
              <a:rPr lang="zh-CN" noProof="1">
                <a:sym typeface="+mn-ea"/>
              </a:rPr>
              <a:t>、</a:t>
            </a:r>
            <a:r>
              <a:rPr>
                <a:sym typeface="+mn-ea"/>
              </a:rPr>
              <a:t>分项工程</a:t>
            </a:r>
            <a:r>
              <a:rPr lang="zh-CN">
                <a:sym typeface="+mn-ea"/>
              </a:rPr>
              <a:t>和分部工程</a:t>
            </a:r>
            <a:r>
              <a:rPr noProof="1">
                <a:sym typeface="+mn-ea"/>
              </a:rPr>
              <a:t>的质量验收记录可按《建筑工程施工质量验收统一标准》GB50300中的附录D（检验批质量验收记录）、附录E（分项工程质量验收记录）、附录F（分部、子分部工程质量验收记录）填写。</a:t>
            </a:r>
            <a:endParaRPr noProof="1">
              <a:sym typeface="+mn-ea"/>
            </a:endParaRPr>
          </a:p>
        </p:txBody>
      </p:sp>
      <p:sp>
        <p:nvSpPr>
          <p:cNvPr id="5" name="矩形 5"/>
          <p:cNvSpPr>
            <a:spLocks noChangeArrowheads="1"/>
          </p:cNvSpPr>
          <p:nvPr/>
        </p:nvSpPr>
        <p:spPr bwMode="auto">
          <a:xfrm>
            <a:off x="74897" y="184150"/>
            <a:ext cx="2468880"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indent="0" algn="just" eaLnBrk="1" hangingPunct="1">
              <a:lnSpc>
                <a:spcPts val="2200"/>
              </a:lnSpc>
              <a:spcAft>
                <a:spcPts val="6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四、规范主要条文</a:t>
            </a:r>
            <a:r>
              <a:rPr lang="zh-CN" altLang="en-US" sz="1800" b="1" dirty="0">
                <a:solidFill>
                  <a:schemeClr val="bg1"/>
                </a:solidFill>
                <a:latin typeface="微软雅黑" panose="020B0503020204020204" pitchFamily="34" charset="-122"/>
                <a:ea typeface="微软雅黑" panose="020B0503020204020204" pitchFamily="34" charset="-122"/>
                <a:sym typeface="+mn-ea"/>
              </a:rPr>
              <a:t>宣贯</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矩形 3"/>
          <p:cNvSpPr>
            <a:spLocks noChangeArrowheads="1"/>
          </p:cNvSpPr>
          <p:nvPr/>
        </p:nvSpPr>
        <p:spPr bwMode="auto">
          <a:xfrm>
            <a:off x="0" y="0"/>
            <a:ext cx="9156700" cy="5143500"/>
          </a:xfrm>
          <a:prstGeom prst="rect">
            <a:avLst/>
          </a:prstGeom>
          <a:solidFill>
            <a:schemeClr val="bg1"/>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buFont typeface="Arial" panose="020B0604020202020204" pitchFamily="34" charset="0"/>
              <a:buNone/>
            </a:pPr>
            <a:endParaRPr lang="zh-CN" altLang="en-US">
              <a:solidFill>
                <a:srgbClr val="FFFFFF"/>
              </a:solidFill>
            </a:endParaRPr>
          </a:p>
        </p:txBody>
      </p:sp>
      <p:sp>
        <p:nvSpPr>
          <p:cNvPr id="78854" name="Rectangle 3"/>
          <p:cNvSpPr>
            <a:spLocks noChangeArrowheads="1"/>
          </p:cNvSpPr>
          <p:nvPr/>
        </p:nvSpPr>
        <p:spPr bwMode="auto">
          <a:xfrm>
            <a:off x="3492500" y="1881188"/>
            <a:ext cx="626427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8821" tIns="39411" rIns="78821" bIns="39411"/>
          <a:lstStyle/>
          <a:p>
            <a:pPr marL="342900" indent="-342900" algn="ctr">
              <a:lnSpc>
                <a:spcPct val="115000"/>
              </a:lnSpc>
              <a:spcBef>
                <a:spcPct val="20000"/>
              </a:spcBef>
              <a:buFont typeface="Arial" panose="020B0604020202020204" pitchFamily="34" charset="0"/>
              <a:buNone/>
            </a:pPr>
            <a:r>
              <a:rPr lang="zh-CN" altLang="en-US" sz="4400" dirty="0">
                <a:solidFill>
                  <a:srgbClr val="FFFFFF"/>
                </a:solidFill>
                <a:latin typeface="微软雅黑" panose="020B0503020204020204" pitchFamily="34" charset="-122"/>
                <a:ea typeface="微软雅黑" panose="020B0503020204020204" pitchFamily="34" charset="-122"/>
                <a:sym typeface="Calibri" panose="020F0502020204030204" pitchFamily="34" charset="0"/>
              </a:rPr>
              <a:t>感谢领导的聆听！</a:t>
            </a:r>
            <a:endParaRPr lang="zh-CN" altLang="en-US" dirty="0"/>
          </a:p>
        </p:txBody>
      </p:sp>
      <p:sp>
        <p:nvSpPr>
          <p:cNvPr id="9" name="矩形 259"/>
          <p:cNvSpPr>
            <a:spLocks noChangeArrowheads="1"/>
          </p:cNvSpPr>
          <p:nvPr/>
        </p:nvSpPr>
        <p:spPr bwMode="auto">
          <a:xfrm>
            <a:off x="467658" y="1347648"/>
            <a:ext cx="8390164"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800" b="1" cap="all" dirty="0">
                <a:solidFill>
                  <a:srgbClr val="0070C0"/>
                </a:solidFill>
                <a:cs typeface="Arial" panose="020B0604020202020204" pitchFamily="34" charset="0"/>
              </a:rPr>
              <a:t>Thank you</a:t>
            </a:r>
            <a:endParaRPr lang="zh-CN" altLang="en-US" sz="8800" b="1" cap="all" dirty="0">
              <a:solidFill>
                <a:srgbClr val="0070C0"/>
              </a:solidFill>
              <a:cs typeface="Arial" panose="020B0604020202020204" pitchFamily="34" charset="0"/>
            </a:endParaRPr>
          </a:p>
        </p:txBody>
      </p:sp>
      <p:sp>
        <p:nvSpPr>
          <p:cNvPr id="10" name="矩形 259"/>
          <p:cNvSpPr>
            <a:spLocks noChangeArrowheads="1"/>
          </p:cNvSpPr>
          <p:nvPr/>
        </p:nvSpPr>
        <p:spPr bwMode="auto">
          <a:xfrm>
            <a:off x="2142463" y="2931780"/>
            <a:ext cx="496855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3600" dirty="0">
                <a:solidFill>
                  <a:srgbClr val="0070C0"/>
                </a:solidFill>
                <a:cs typeface="Arial" panose="020B0604020202020204" pitchFamily="34" charset="0"/>
              </a:rPr>
              <a:t>请各位领导批评指正！</a:t>
            </a:r>
            <a:endParaRPr lang="zh-CN" altLang="en-US" sz="3600" dirty="0">
              <a:solidFill>
                <a:srgbClr val="0070C0"/>
              </a:solidFill>
              <a:cs typeface="Arial" panose="020B0604020202020204" pitchFamily="34" charset="0"/>
            </a:endParaRPr>
          </a:p>
        </p:txBody>
      </p:sp>
      <p:sp>
        <p:nvSpPr>
          <p:cNvPr id="11" name="Freeform 6"/>
          <p:cNvSpPr/>
          <p:nvPr/>
        </p:nvSpPr>
        <p:spPr bwMode="auto">
          <a:xfrm>
            <a:off x="0" y="3635600"/>
            <a:ext cx="9156700" cy="1492636"/>
          </a:xfrm>
          <a:custGeom>
            <a:avLst/>
            <a:gdLst>
              <a:gd name="T0" fmla="*/ 0 w 5734"/>
              <a:gd name="T1" fmla="*/ 0 h 886"/>
              <a:gd name="T2" fmla="*/ 2147483646 w 5734"/>
              <a:gd name="T3" fmla="*/ 2147483646 h 886"/>
              <a:gd name="T4" fmla="*/ 2147483646 w 5734"/>
              <a:gd name="T5" fmla="*/ 2147483646 h 886"/>
              <a:gd name="T6" fmla="*/ 2147483646 w 5734"/>
              <a:gd name="T7" fmla="*/ 2147483646 h 886"/>
              <a:gd name="T8" fmla="*/ 2147483646 w 5734"/>
              <a:gd name="T9" fmla="*/ 2147483646 h 886"/>
              <a:gd name="T10" fmla="*/ 2147483646 w 5734"/>
              <a:gd name="T11" fmla="*/ 2147483646 h 886"/>
              <a:gd name="T12" fmla="*/ 2147483646 w 5734"/>
              <a:gd name="T13" fmla="*/ 2147483646 h 886"/>
              <a:gd name="T14" fmla="*/ 2147483646 w 5734"/>
              <a:gd name="T15" fmla="*/ 2147483646 h 886"/>
              <a:gd name="T16" fmla="*/ 2147483646 w 5734"/>
              <a:gd name="T17" fmla="*/ 2147483646 h 886"/>
              <a:gd name="T18" fmla="*/ 2147483646 w 5734"/>
              <a:gd name="T19" fmla="*/ 2147483646 h 886"/>
              <a:gd name="T20" fmla="*/ 2147483646 w 5734"/>
              <a:gd name="T21" fmla="*/ 2147483646 h 886"/>
              <a:gd name="T22" fmla="*/ 2147483646 w 5734"/>
              <a:gd name="T23" fmla="*/ 2147483646 h 886"/>
              <a:gd name="T24" fmla="*/ 2147483646 w 5734"/>
              <a:gd name="T25" fmla="*/ 2147483646 h 886"/>
              <a:gd name="T26" fmla="*/ 2147483646 w 5734"/>
              <a:gd name="T27" fmla="*/ 2147483646 h 886"/>
              <a:gd name="T28" fmla="*/ 2147483646 w 5734"/>
              <a:gd name="T29" fmla="*/ 2147483646 h 886"/>
              <a:gd name="T30" fmla="*/ 2147483646 w 5734"/>
              <a:gd name="T31" fmla="*/ 2147483646 h 886"/>
              <a:gd name="T32" fmla="*/ 2147483646 w 5734"/>
              <a:gd name="T33" fmla="*/ 2147483646 h 886"/>
              <a:gd name="T34" fmla="*/ 2147483646 w 5734"/>
              <a:gd name="T35" fmla="*/ 2147483646 h 886"/>
              <a:gd name="T36" fmla="*/ 2147483646 w 5734"/>
              <a:gd name="T37" fmla="*/ 2147483646 h 886"/>
              <a:gd name="T38" fmla="*/ 2147483646 w 5734"/>
              <a:gd name="T39" fmla="*/ 2147483646 h 886"/>
              <a:gd name="T40" fmla="*/ 2147483646 w 5734"/>
              <a:gd name="T41" fmla="*/ 2147483646 h 886"/>
              <a:gd name="T42" fmla="*/ 2147483646 w 5734"/>
              <a:gd name="T43" fmla="*/ 2147483646 h 886"/>
              <a:gd name="T44" fmla="*/ 2147483646 w 5734"/>
              <a:gd name="T45" fmla="*/ 2147483646 h 886"/>
              <a:gd name="T46" fmla="*/ 2147483646 w 5734"/>
              <a:gd name="T47" fmla="*/ 2147483646 h 886"/>
              <a:gd name="T48" fmla="*/ 2147483646 w 5734"/>
              <a:gd name="T49" fmla="*/ 2147483646 h 886"/>
              <a:gd name="T50" fmla="*/ 2147483646 w 5734"/>
              <a:gd name="T51" fmla="*/ 2147483646 h 886"/>
              <a:gd name="T52" fmla="*/ 2147483646 w 5734"/>
              <a:gd name="T53" fmla="*/ 2147483646 h 886"/>
              <a:gd name="T54" fmla="*/ 2147483646 w 5734"/>
              <a:gd name="T55" fmla="*/ 2147483646 h 886"/>
              <a:gd name="T56" fmla="*/ 2147483646 w 5734"/>
              <a:gd name="T57" fmla="*/ 2147483646 h 886"/>
              <a:gd name="T58" fmla="*/ 2147483646 w 5734"/>
              <a:gd name="T59" fmla="*/ 2147483646 h 886"/>
              <a:gd name="T60" fmla="*/ 2147483646 w 5734"/>
              <a:gd name="T61" fmla="*/ 2147483646 h 886"/>
              <a:gd name="T62" fmla="*/ 2147483646 w 5734"/>
              <a:gd name="T63" fmla="*/ 2147483646 h 886"/>
              <a:gd name="T64" fmla="*/ 2147483646 w 5734"/>
              <a:gd name="T65" fmla="*/ 2147483646 h 886"/>
              <a:gd name="T66" fmla="*/ 2147483646 w 5734"/>
              <a:gd name="T67" fmla="*/ 2147483646 h 886"/>
              <a:gd name="T68" fmla="*/ 2147483646 w 5734"/>
              <a:gd name="T69" fmla="*/ 2147483646 h 886"/>
              <a:gd name="T70" fmla="*/ 2147483646 w 5734"/>
              <a:gd name="T71" fmla="*/ 2147483646 h 886"/>
              <a:gd name="T72" fmla="*/ 2147483646 w 5734"/>
              <a:gd name="T73" fmla="*/ 2147483646 h 886"/>
              <a:gd name="T74" fmla="*/ 2147483646 w 5734"/>
              <a:gd name="T75" fmla="*/ 2147483646 h 886"/>
              <a:gd name="T76" fmla="*/ 2147483646 w 5734"/>
              <a:gd name="T77" fmla="*/ 2147483646 h 886"/>
              <a:gd name="T78" fmla="*/ 0 w 5734"/>
              <a:gd name="T79" fmla="*/ 2147483646 h 886"/>
              <a:gd name="T80" fmla="*/ 0 w 5734"/>
              <a:gd name="T81" fmla="*/ 0 h 8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34"/>
              <a:gd name="T124" fmla="*/ 0 h 886"/>
              <a:gd name="T125" fmla="*/ 5734 w 5734"/>
              <a:gd name="T126" fmla="*/ 886 h 8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34" h="886">
                <a:moveTo>
                  <a:pt x="0" y="0"/>
                </a:moveTo>
                <a:lnTo>
                  <a:pt x="123" y="88"/>
                </a:lnTo>
                <a:lnTo>
                  <a:pt x="249" y="165"/>
                </a:lnTo>
                <a:lnTo>
                  <a:pt x="377" y="233"/>
                </a:lnTo>
                <a:lnTo>
                  <a:pt x="510" y="293"/>
                </a:lnTo>
                <a:lnTo>
                  <a:pt x="646" y="343"/>
                </a:lnTo>
                <a:lnTo>
                  <a:pt x="785" y="387"/>
                </a:lnTo>
                <a:lnTo>
                  <a:pt x="926" y="422"/>
                </a:lnTo>
                <a:lnTo>
                  <a:pt x="1072" y="452"/>
                </a:lnTo>
                <a:lnTo>
                  <a:pt x="1219" y="473"/>
                </a:lnTo>
                <a:lnTo>
                  <a:pt x="1368" y="490"/>
                </a:lnTo>
                <a:lnTo>
                  <a:pt x="1520" y="501"/>
                </a:lnTo>
                <a:lnTo>
                  <a:pt x="1674" y="506"/>
                </a:lnTo>
                <a:lnTo>
                  <a:pt x="1830" y="506"/>
                </a:lnTo>
                <a:lnTo>
                  <a:pt x="1987" y="503"/>
                </a:lnTo>
                <a:lnTo>
                  <a:pt x="2147" y="494"/>
                </a:lnTo>
                <a:lnTo>
                  <a:pt x="2306" y="483"/>
                </a:lnTo>
                <a:lnTo>
                  <a:pt x="2469" y="469"/>
                </a:lnTo>
                <a:lnTo>
                  <a:pt x="2632" y="454"/>
                </a:lnTo>
                <a:lnTo>
                  <a:pt x="2796" y="434"/>
                </a:lnTo>
                <a:lnTo>
                  <a:pt x="2961" y="415"/>
                </a:lnTo>
                <a:lnTo>
                  <a:pt x="3125" y="394"/>
                </a:lnTo>
                <a:lnTo>
                  <a:pt x="3292" y="371"/>
                </a:lnTo>
                <a:lnTo>
                  <a:pt x="3458" y="350"/>
                </a:lnTo>
                <a:lnTo>
                  <a:pt x="3624" y="328"/>
                </a:lnTo>
                <a:lnTo>
                  <a:pt x="3793" y="307"/>
                </a:lnTo>
                <a:lnTo>
                  <a:pt x="3959" y="287"/>
                </a:lnTo>
                <a:lnTo>
                  <a:pt x="4125" y="268"/>
                </a:lnTo>
                <a:lnTo>
                  <a:pt x="4290" y="252"/>
                </a:lnTo>
                <a:lnTo>
                  <a:pt x="4454" y="238"/>
                </a:lnTo>
                <a:lnTo>
                  <a:pt x="4619" y="228"/>
                </a:lnTo>
                <a:lnTo>
                  <a:pt x="4784" y="221"/>
                </a:lnTo>
                <a:lnTo>
                  <a:pt x="4945" y="217"/>
                </a:lnTo>
                <a:lnTo>
                  <a:pt x="5106" y="217"/>
                </a:lnTo>
                <a:lnTo>
                  <a:pt x="5265" y="223"/>
                </a:lnTo>
                <a:lnTo>
                  <a:pt x="5424" y="233"/>
                </a:lnTo>
                <a:lnTo>
                  <a:pt x="5580" y="249"/>
                </a:lnTo>
                <a:lnTo>
                  <a:pt x="5734" y="272"/>
                </a:lnTo>
                <a:lnTo>
                  <a:pt x="5734" y="886"/>
                </a:lnTo>
                <a:lnTo>
                  <a:pt x="0" y="886"/>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round/>
              </a14:hiddenLine>
            </a:ext>
          </a:extLst>
        </p:spPr>
        <p:txBody>
          <a:bodyPr lIns="128580" tIns="64291" rIns="128580" bIns="6429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89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9"/>
                                        </p:tgtEl>
                                      </p:cBhvr>
                                    </p:animEffect>
                                    <p:animScale>
                                      <p:cBhvr>
                                        <p:cTn id="15" dur="250" autoRev="1" fill="hold"/>
                                        <p:tgtEl>
                                          <p:spTgt spid="9"/>
                                        </p:tgtEl>
                                      </p:cBhvr>
                                      <p:by x="105000" y="105000"/>
                                    </p:animScale>
                                  </p:childTnLst>
                                </p:cTn>
                              </p:par>
                            </p:childTnLst>
                          </p:cTn>
                        </p:par>
                        <p:par>
                          <p:cTn id="16" fill="hold">
                            <p:stCondLst>
                              <p:cond delay="139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0"/>
                                        </p:tgtEl>
                                        <p:attrNameLst>
                                          <p:attrName>ppt_y</p:attrName>
                                        </p:attrNameLst>
                                      </p:cBhvr>
                                      <p:tavLst>
                                        <p:tav tm="0">
                                          <p:val>
                                            <p:strVal val="#ppt_y"/>
                                          </p:val>
                                        </p:tav>
                                        <p:tav tm="100000">
                                          <p:val>
                                            <p:strVal val="#ppt_y"/>
                                          </p:val>
                                        </p:tav>
                                      </p:tavLst>
                                    </p:anim>
                                    <p:anim calcmode="lin" valueType="num">
                                      <p:cBhvr>
                                        <p:cTn id="2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0"/>
                                        </p:tgtEl>
                                      </p:cBhvr>
                                    </p:animEffect>
                                  </p:childTnLst>
                                </p:cTn>
                              </p:par>
                            </p:childTnLst>
                          </p:cTn>
                        </p:par>
                        <p:par>
                          <p:cTn id="24" fill="hold">
                            <p:stCondLst>
                              <p:cond delay="2349"/>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10"/>
                                        </p:tgtEl>
                                      </p:cBhvr>
                                    </p:animEffect>
                                    <p:animScale>
                                      <p:cBhvr>
                                        <p:cTn id="27" dur="250" autoRev="1" fill="hold"/>
                                        <p:tgtEl>
                                          <p:spTgt spid="10"/>
                                        </p:tgtEl>
                                      </p:cBhvr>
                                      <p:by x="105000" y="105000"/>
                                    </p:animScale>
                                  </p:childTnLst>
                                </p:cTn>
                              </p:par>
                              <p:par>
                                <p:cTn id="28" presetID="16" presetClass="entr" presetSubtype="21"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2"/>
          <p:cNvSpPr>
            <a:spLocks noChangeArrowheads="1"/>
          </p:cNvSpPr>
          <p:nvPr/>
        </p:nvSpPr>
        <p:spPr bwMode="auto">
          <a:xfrm>
            <a:off x="0" y="0"/>
            <a:ext cx="9180513" cy="5143500"/>
          </a:xfrm>
          <a:prstGeom prst="rect">
            <a:avLst/>
          </a:prstGeom>
          <a:solidFill>
            <a:schemeClr val="bg1"/>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buFont typeface="Arial" panose="020B0604020202020204" pitchFamily="34" charset="0"/>
              <a:buNone/>
            </a:pPr>
            <a:endParaRPr lang="zh-CN" altLang="en-US">
              <a:solidFill>
                <a:srgbClr val="FFFFFF"/>
              </a:solidFill>
            </a:endParaRPr>
          </a:p>
        </p:txBody>
      </p:sp>
      <p:sp>
        <p:nvSpPr>
          <p:cNvPr id="4101" name="矩形 6"/>
          <p:cNvSpPr>
            <a:spLocks noChangeArrowheads="1"/>
          </p:cNvSpPr>
          <p:nvPr/>
        </p:nvSpPr>
        <p:spPr bwMode="auto">
          <a:xfrm>
            <a:off x="395605" y="343535"/>
            <a:ext cx="8424545" cy="5530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600"/>
              </a:spcAft>
              <a:buFont typeface="Arial" panose="020B0604020202020204" pitchFamily="34" charset="0"/>
              <a:buNone/>
            </a:pPr>
            <a:r>
              <a:rPr lang="zh-CN" altLang="en-US" sz="20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对绿色建筑概念的误解：</a:t>
            </a:r>
            <a:endParaRPr lang="zh-CN" altLang="en-US" sz="20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02" name="Rectangle 4"/>
          <p:cNvSpPr>
            <a:spLocks noChangeArrowheads="1"/>
          </p:cNvSpPr>
          <p:nvPr/>
        </p:nvSpPr>
        <p:spPr bwMode="auto">
          <a:xfrm>
            <a:off x="395605" y="915670"/>
            <a:ext cx="8424545" cy="37338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1635" tIns="40817" rIns="81635" bIns="40817"/>
          <a:lstStyle/>
          <a:p>
            <a:pPr eaLnBrk="1" latinLnBrk="0" hangingPunct="1">
              <a:lnSpc>
                <a:spcPct val="150000"/>
              </a:lnSpc>
            </a:pPr>
            <a:r>
              <a:rPr lang="zh-CN" sz="2000" b="1" dirty="0">
                <a:solidFill>
                  <a:srgbClr val="404040"/>
                </a:solidFill>
                <a:latin typeface="微软雅黑" panose="020B0503020204020204" pitchFamily="34" charset="-122"/>
                <a:ea typeface="微软雅黑" panose="020B0503020204020204" pitchFamily="34" charset="-122"/>
              </a:rPr>
              <a:t>误解一，认为绿色建筑就是做好绿化，多建些草坪，多种树；按照这种理解的话绿色出行就是穿着绿衣服，带着绿帽子出行。</a:t>
            </a:r>
            <a:endParaRPr lang="zh-CN" sz="2000" b="1" dirty="0">
              <a:solidFill>
                <a:srgbClr val="404040"/>
              </a:solidFill>
              <a:latin typeface="微软雅黑" panose="020B0503020204020204" pitchFamily="34" charset="-122"/>
              <a:ea typeface="微软雅黑" panose="020B0503020204020204" pitchFamily="34" charset="-122"/>
            </a:endParaRPr>
          </a:p>
          <a:p>
            <a:pPr eaLnBrk="1" latinLnBrk="0" hangingPunct="1">
              <a:lnSpc>
                <a:spcPct val="150000"/>
              </a:lnSpc>
            </a:pPr>
            <a:r>
              <a:rPr lang="zh-CN" sz="2000" b="1" dirty="0">
                <a:solidFill>
                  <a:srgbClr val="404040"/>
                </a:solidFill>
                <a:latin typeface="微软雅黑" panose="020B0503020204020204" pitchFamily="34" charset="-122"/>
                <a:ea typeface="微软雅黑" panose="020B0503020204020204" pitchFamily="34" charset="-122"/>
              </a:rPr>
              <a:t>误解二、绿色建筑就是绿色施工，所谓绿色施工是指工程建设中，在保证质量、安全等基本要求的前提下，通过科学管理和技术进度，最大限度地节约资源并较少对环境负面影响的施工活动；</a:t>
            </a:r>
            <a:endParaRPr lang="zh-CN" sz="2000" b="1" dirty="0">
              <a:solidFill>
                <a:srgbClr val="404040"/>
              </a:solidFill>
              <a:latin typeface="微软雅黑" panose="020B0503020204020204" pitchFamily="34" charset="-122"/>
              <a:ea typeface="微软雅黑" panose="020B0503020204020204" pitchFamily="34" charset="-122"/>
            </a:endParaRPr>
          </a:p>
          <a:p>
            <a:pPr eaLnBrk="1" latinLnBrk="0" hangingPunct="1">
              <a:lnSpc>
                <a:spcPct val="150000"/>
              </a:lnSpc>
            </a:pPr>
            <a:r>
              <a:rPr lang="zh-CN" sz="2000" b="1" dirty="0">
                <a:solidFill>
                  <a:srgbClr val="404040"/>
                </a:solidFill>
                <a:latin typeface="微软雅黑" panose="020B0503020204020204" pitchFamily="34" charset="-122"/>
                <a:ea typeface="微软雅黑" panose="020B0503020204020204" pitchFamily="34" charset="-122"/>
              </a:rPr>
              <a:t>误解三、绿色建筑就是建筑节能，建筑节能主要满足建筑节能设计标准就可以，绿色建筑涉及面更广，在施工阶段二者有一部分重复，绿色建筑要比建筑节能多出装饰装修、室内环境、场地与室外环境及景观环境等分项</a:t>
            </a:r>
            <a:r>
              <a:rPr sz="2000" b="1" dirty="0">
                <a:solidFill>
                  <a:srgbClr val="404040"/>
                </a:solidFill>
                <a:latin typeface="微软雅黑" panose="020B0503020204020204" pitchFamily="34" charset="-122"/>
                <a:ea typeface="微软雅黑" panose="020B0503020204020204" pitchFamily="34" charset="-122"/>
              </a:rPr>
              <a:t>。</a:t>
            </a:r>
            <a:endParaRPr sz="2000" b="1"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transition spd="slow">
    <p:pull dir="l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2"/>
          <p:cNvSpPr>
            <a:spLocks noChangeArrowheads="1"/>
          </p:cNvSpPr>
          <p:nvPr/>
        </p:nvSpPr>
        <p:spPr bwMode="auto">
          <a:xfrm>
            <a:off x="0" y="0"/>
            <a:ext cx="9180513" cy="5143500"/>
          </a:xfrm>
          <a:prstGeom prst="rect">
            <a:avLst/>
          </a:prstGeom>
          <a:solidFill>
            <a:schemeClr val="bg1"/>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buFont typeface="Arial" panose="020B0604020202020204" pitchFamily="34" charset="0"/>
              <a:buNone/>
            </a:pPr>
            <a:endParaRPr lang="zh-CN" altLang="en-US">
              <a:solidFill>
                <a:srgbClr val="FFFFFF"/>
              </a:solidFill>
            </a:endParaRPr>
          </a:p>
        </p:txBody>
      </p:sp>
      <p:sp>
        <p:nvSpPr>
          <p:cNvPr id="4101" name="矩形 6"/>
          <p:cNvSpPr>
            <a:spLocks noChangeArrowheads="1"/>
          </p:cNvSpPr>
          <p:nvPr/>
        </p:nvSpPr>
        <p:spPr bwMode="auto">
          <a:xfrm>
            <a:off x="395605" y="343535"/>
            <a:ext cx="8424545" cy="5530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600"/>
              </a:spcAft>
              <a:buFont typeface="Arial" panose="020B0604020202020204" pitchFamily="34" charset="0"/>
              <a:buNone/>
            </a:pPr>
            <a:r>
              <a:rPr lang="zh-CN" altLang="en-US" sz="20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绿色建筑概念：</a:t>
            </a:r>
            <a:endParaRPr lang="zh-CN" altLang="en-US" sz="20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02" name="Rectangle 4"/>
          <p:cNvSpPr>
            <a:spLocks noChangeArrowheads="1"/>
          </p:cNvSpPr>
          <p:nvPr/>
        </p:nvSpPr>
        <p:spPr bwMode="auto">
          <a:xfrm>
            <a:off x="395605" y="915670"/>
            <a:ext cx="8424545" cy="42278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1635" tIns="40817" rIns="81635" bIns="40817"/>
          <a:lstStyle/>
          <a:p>
            <a:pPr eaLnBrk="1" latinLnBrk="0" hangingPunct="1">
              <a:lnSpc>
                <a:spcPct val="150000"/>
              </a:lnSpc>
            </a:pPr>
            <a:r>
              <a:rPr sz="2000" b="1" dirty="0">
                <a:solidFill>
                  <a:srgbClr val="404040"/>
                </a:solidFill>
                <a:latin typeface="微软雅黑" panose="020B0503020204020204" pitchFamily="34" charset="-122"/>
                <a:ea typeface="微软雅黑" panose="020B0503020204020204" pitchFamily="34" charset="-122"/>
              </a:rPr>
              <a:t>原定义</a:t>
            </a:r>
            <a:r>
              <a:rPr lang="zh-CN" sz="2000" b="1" dirty="0">
                <a:solidFill>
                  <a:srgbClr val="404040"/>
                </a:solidFill>
                <a:latin typeface="微软雅黑" panose="020B0503020204020204" pitchFamily="34" charset="-122"/>
                <a:ea typeface="微软雅黑" panose="020B0503020204020204" pitchFamily="34" charset="-122"/>
              </a:rPr>
              <a:t>：</a:t>
            </a:r>
            <a:r>
              <a:rPr sz="2000" b="1" dirty="0">
                <a:solidFill>
                  <a:srgbClr val="404040"/>
                </a:solidFill>
                <a:latin typeface="微软雅黑" panose="020B0503020204020204" pitchFamily="34" charset="-122"/>
                <a:ea typeface="微软雅黑" panose="020B0503020204020204" pitchFamily="34" charset="-122"/>
              </a:rPr>
              <a:t>在全寿命期内</a:t>
            </a:r>
            <a:r>
              <a:rPr lang="zh-CN" sz="2000" b="1" dirty="0">
                <a:solidFill>
                  <a:srgbClr val="404040"/>
                </a:solidFill>
                <a:latin typeface="微软雅黑" panose="020B0503020204020204" pitchFamily="34" charset="-122"/>
                <a:ea typeface="微软雅黑" panose="020B0503020204020204" pitchFamily="34" charset="-122"/>
              </a:rPr>
              <a:t>，</a:t>
            </a:r>
            <a:r>
              <a:rPr sz="2000" b="1" dirty="0">
                <a:solidFill>
                  <a:srgbClr val="404040"/>
                </a:solidFill>
                <a:latin typeface="微软雅黑" panose="020B0503020204020204" pitchFamily="34" charset="-122"/>
                <a:ea typeface="微软雅黑" panose="020B0503020204020204" pitchFamily="34" charset="-122"/>
              </a:rPr>
              <a:t>最大限度地节约资源（节能、节地、节水、节材）、保护环境、减少污染，为人们提供健康、适用和高效的使用空间、与自然和谐共生的建筑。</a:t>
            </a:r>
            <a:endParaRPr sz="2000" b="1" dirty="0">
              <a:solidFill>
                <a:srgbClr val="404040"/>
              </a:solidFill>
              <a:latin typeface="微软雅黑" panose="020B0503020204020204" pitchFamily="34" charset="-122"/>
              <a:ea typeface="微软雅黑" panose="020B0503020204020204" pitchFamily="34" charset="-122"/>
            </a:endParaRPr>
          </a:p>
          <a:p>
            <a:pPr eaLnBrk="1" latinLnBrk="0" hangingPunct="1">
              <a:lnSpc>
                <a:spcPct val="150000"/>
              </a:lnSpc>
            </a:pPr>
            <a:r>
              <a:rPr sz="2000" b="1" dirty="0">
                <a:solidFill>
                  <a:srgbClr val="404040"/>
                </a:solidFill>
                <a:latin typeface="微软雅黑" panose="020B0503020204020204" pitchFamily="34" charset="-122"/>
                <a:ea typeface="微软雅黑" panose="020B0503020204020204" pitchFamily="34" charset="-122"/>
              </a:rPr>
              <a:t>新定义</a:t>
            </a:r>
            <a:r>
              <a:rPr lang="zh-CN" sz="2000" b="1" dirty="0">
                <a:solidFill>
                  <a:srgbClr val="404040"/>
                </a:solidFill>
                <a:latin typeface="微软雅黑" panose="020B0503020204020204" pitchFamily="34" charset="-122"/>
                <a:ea typeface="微软雅黑" panose="020B0503020204020204" pitchFamily="34" charset="-122"/>
              </a:rPr>
              <a:t>：</a:t>
            </a:r>
            <a:r>
              <a:rPr sz="2000" b="1" dirty="0">
                <a:solidFill>
                  <a:srgbClr val="404040"/>
                </a:solidFill>
                <a:latin typeface="微软雅黑" panose="020B0503020204020204" pitchFamily="34" charset="-122"/>
                <a:ea typeface="微软雅黑" panose="020B0503020204020204" pitchFamily="34" charset="-122"/>
              </a:rPr>
              <a:t>在全寿命期内</a:t>
            </a:r>
            <a:r>
              <a:rPr lang="zh-CN" sz="2000" b="1" dirty="0">
                <a:solidFill>
                  <a:srgbClr val="404040"/>
                </a:solidFill>
                <a:latin typeface="微软雅黑" panose="020B0503020204020204" pitchFamily="34" charset="-122"/>
                <a:ea typeface="微软雅黑" panose="020B0503020204020204" pitchFamily="34" charset="-122"/>
              </a:rPr>
              <a:t>，</a:t>
            </a:r>
            <a:r>
              <a:rPr sz="2000" b="1" dirty="0">
                <a:solidFill>
                  <a:srgbClr val="404040"/>
                </a:solidFill>
                <a:latin typeface="微软雅黑" panose="020B0503020204020204" pitchFamily="34" charset="-122"/>
                <a:ea typeface="微软雅黑" panose="020B0503020204020204" pitchFamily="34" charset="-122"/>
              </a:rPr>
              <a:t>节约资源、保护环境、减少污染，为人们提供健康、适用、高效的使用空间，最大限度地实现人与自然和谐共生的高质量建筑。</a:t>
            </a:r>
            <a:endParaRPr sz="2000" b="1" dirty="0">
              <a:solidFill>
                <a:srgbClr val="404040"/>
              </a:solidFill>
              <a:latin typeface="微软雅黑" panose="020B0503020204020204" pitchFamily="34" charset="-122"/>
              <a:ea typeface="微软雅黑" panose="020B0503020204020204" pitchFamily="34" charset="-122"/>
            </a:endParaRPr>
          </a:p>
          <a:p>
            <a:pPr eaLnBrk="1" latinLnBrk="0" hangingPunct="1">
              <a:lnSpc>
                <a:spcPct val="150000"/>
              </a:lnSpc>
            </a:pPr>
            <a:r>
              <a:rPr sz="2000" b="1" dirty="0">
                <a:solidFill>
                  <a:srgbClr val="404040"/>
                </a:solidFill>
                <a:latin typeface="微软雅黑" panose="020B0503020204020204" pitchFamily="34" charset="-122"/>
                <a:ea typeface="微软雅黑" panose="020B0503020204020204" pitchFamily="34" charset="-122"/>
              </a:rPr>
              <a:t>新版绿色建筑定义更关注人和环境的关系，以建</a:t>
            </a:r>
            <a:r>
              <a:rPr lang="zh-CN" sz="2000" b="1" dirty="0">
                <a:solidFill>
                  <a:srgbClr val="404040"/>
                </a:solidFill>
                <a:latin typeface="微软雅黑" panose="020B0503020204020204" pitchFamily="34" charset="-122"/>
                <a:ea typeface="微软雅黑" panose="020B0503020204020204" pitchFamily="34" charset="-122"/>
              </a:rPr>
              <a:t>设</a:t>
            </a:r>
            <a:r>
              <a:rPr sz="2000" b="1" dirty="0">
                <a:solidFill>
                  <a:srgbClr val="404040"/>
                </a:solidFill>
                <a:latin typeface="微软雅黑" panose="020B0503020204020204" pitchFamily="34" charset="-122"/>
                <a:ea typeface="微软雅黑" panose="020B0503020204020204" pitchFamily="34" charset="-122"/>
              </a:rPr>
              <a:t>高质量</a:t>
            </a:r>
            <a:r>
              <a:rPr lang="zh-CN" sz="2000" b="1" dirty="0">
                <a:solidFill>
                  <a:srgbClr val="404040"/>
                </a:solidFill>
                <a:latin typeface="微软雅黑" panose="020B0503020204020204" pitchFamily="34" charset="-122"/>
                <a:ea typeface="微软雅黑" panose="020B0503020204020204" pitchFamily="34" charset="-122"/>
              </a:rPr>
              <a:t>建筑</a:t>
            </a:r>
            <a:r>
              <a:rPr sz="2000" b="1" dirty="0">
                <a:solidFill>
                  <a:srgbClr val="404040"/>
                </a:solidFill>
                <a:latin typeface="微软雅黑" panose="020B0503020204020204" pitchFamily="34" charset="-122"/>
                <a:ea typeface="微软雅黑" panose="020B0503020204020204" pitchFamily="34" charset="-122"/>
              </a:rPr>
              <a:t>为目标。</a:t>
            </a:r>
            <a:endParaRPr sz="2000" b="1" dirty="0">
              <a:solidFill>
                <a:srgbClr val="404040"/>
              </a:solidFill>
              <a:latin typeface="微软雅黑" panose="020B0503020204020204" pitchFamily="34" charset="-122"/>
              <a:ea typeface="微软雅黑" panose="020B0503020204020204" pitchFamily="34" charset="-122"/>
            </a:endParaRPr>
          </a:p>
          <a:p>
            <a:pPr eaLnBrk="1" latinLnBrk="0" hangingPunct="1">
              <a:lnSpc>
                <a:spcPct val="150000"/>
              </a:lnSpc>
            </a:pPr>
            <a:r>
              <a:rPr lang="zh-CN" sz="2000" b="1" dirty="0">
                <a:solidFill>
                  <a:srgbClr val="404040"/>
                </a:solidFill>
                <a:latin typeface="微软雅黑" panose="020B0503020204020204" pitchFamily="34" charset="-122"/>
                <a:ea typeface="微软雅黑" panose="020B0503020204020204" pitchFamily="34" charset="-122"/>
              </a:rPr>
              <a:t>建筑具有安全耐久、健康舒适、生活便利、资源节约（节地、节能、节水、节材）、环境宜居的综合性能。</a:t>
            </a:r>
            <a:endParaRPr lang="zh-CN" sz="2000" b="1"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transition spd="slow">
    <p:pull dir="lu"/>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p="http://schemas.openxmlformats.org/presentationml/2006/main">
  <p:tag name="KSO_WM_TEMPLATE_CATEGORY" val="custom"/>
  <p:tag name="KSO_WM_TEMPLATE_INDEX" val="20185036"/>
  <p:tag name="KSO_WM_SLIDE_MODEL_TYPE" val="cover"/>
</p:tagLst>
</file>

<file path=ppt/theme/theme1.xml><?xml version="1.0" encoding="utf-8"?>
<a:theme xmlns:a="http://schemas.openxmlformats.org/drawingml/2006/main" name="2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814705"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814705"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814705"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814705"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814705"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814705"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14041</Words>
  <Application>WPS 演示</Application>
  <PresentationFormat>全屏显示(16:9)</PresentationFormat>
  <Paragraphs>527</Paragraphs>
  <Slides>73</Slides>
  <Notes>0</Notes>
  <HiddenSlides>0</HiddenSlides>
  <MMClips>0</MMClips>
  <ScaleCrop>false</ScaleCrop>
  <HeadingPairs>
    <vt:vector size="6" baseType="variant">
      <vt:variant>
        <vt:lpstr>已用的字体</vt:lpstr>
      </vt:variant>
      <vt:variant>
        <vt:i4>9</vt:i4>
      </vt:variant>
      <vt:variant>
        <vt:lpstr>主题</vt:lpstr>
      </vt:variant>
      <vt:variant>
        <vt:i4>4</vt:i4>
      </vt:variant>
      <vt:variant>
        <vt:lpstr>幻灯片标题</vt:lpstr>
      </vt:variant>
      <vt:variant>
        <vt:i4>73</vt:i4>
      </vt:variant>
    </vt:vector>
  </HeadingPairs>
  <TitlesOfParts>
    <vt:vector size="86" baseType="lpstr">
      <vt:lpstr>Arial</vt:lpstr>
      <vt:lpstr>宋体</vt:lpstr>
      <vt:lpstr>Wingdings</vt:lpstr>
      <vt:lpstr>微软雅黑</vt:lpstr>
      <vt:lpstr>Calibri</vt:lpstr>
      <vt:lpstr>黑体</vt:lpstr>
      <vt:lpstr>华文楷体</vt:lpstr>
      <vt:lpstr>Arial Unicode MS</vt:lpstr>
      <vt:lpstr>Times New Roman</vt:lpstr>
      <vt:lpstr>2_Office 主题</vt:lpstr>
      <vt:lpstr>自定义设计方案</vt:lpstr>
      <vt:lpstr>Office 主题</vt:lpstr>
      <vt:lpstr>3_Office 主题</vt:lpstr>
      <vt:lpstr>青海省绿色建筑施工质量验收规范 DB63/T1769-2019</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DELL</dc:creator>
  <cp:lastModifiedBy>张三</cp:lastModifiedBy>
  <cp:revision>331</cp:revision>
  <dcterms:created xsi:type="dcterms:W3CDTF">2020-08-04T01:39:00Z</dcterms:created>
  <dcterms:modified xsi:type="dcterms:W3CDTF">2020-08-14T00:49:28Z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