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8861" y="940054"/>
            <a:ext cx="144627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11" name="矩形 10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13" name="矩形 12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4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6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9" name="矩形 8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0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2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7" name="矩形 6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6" name="矩形 5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7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9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685800"/>
            <a:ext cx="3581400" cy="76200"/>
          </a:xfrm>
          <a:custGeom>
            <a:avLst/>
            <a:gdLst/>
            <a:ahLst/>
            <a:cxnLst/>
            <a:rect l="l" t="t" r="r" b="b"/>
            <a:pathLst>
              <a:path w="3581400" h="76200">
                <a:moveTo>
                  <a:pt x="3581400" y="0"/>
                </a:moveTo>
                <a:lnTo>
                  <a:pt x="99059" y="0"/>
                </a:lnTo>
                <a:lnTo>
                  <a:pt x="0" y="76200"/>
                </a:lnTo>
                <a:lnTo>
                  <a:pt x="3482340" y="76200"/>
                </a:lnTo>
                <a:lnTo>
                  <a:pt x="3581400" y="0"/>
                </a:lnTo>
                <a:close/>
              </a:path>
            </a:pathLst>
          </a:custGeom>
          <a:solidFill>
            <a:srgbClr val="0041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038600" y="609600"/>
            <a:ext cx="4724400" cy="76200"/>
          </a:xfrm>
          <a:custGeom>
            <a:avLst/>
            <a:gdLst/>
            <a:ahLst/>
            <a:cxnLst/>
            <a:rect l="l" t="t" r="r" b="b"/>
            <a:pathLst>
              <a:path w="4724400" h="76200">
                <a:moveTo>
                  <a:pt x="4724400" y="0"/>
                </a:moveTo>
                <a:lnTo>
                  <a:pt x="99060" y="0"/>
                </a:lnTo>
                <a:lnTo>
                  <a:pt x="0" y="76200"/>
                </a:lnTo>
                <a:lnTo>
                  <a:pt x="4625340" y="76200"/>
                </a:lnTo>
                <a:lnTo>
                  <a:pt x="47244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68451" y="304800"/>
            <a:ext cx="2327148" cy="355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57200" y="645795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038600" y="6419850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38100">
            <a:solidFill>
              <a:srgbClr val="0041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059" y="2089784"/>
            <a:ext cx="3148965" cy="369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710" y="2167650"/>
            <a:ext cx="8450579" cy="251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33400" y="207084"/>
            <a:ext cx="3124200" cy="467958"/>
            <a:chOff x="533400" y="207084"/>
            <a:chExt cx="3124200" cy="467958"/>
          </a:xfrm>
        </p:grpSpPr>
        <p:sp>
          <p:nvSpPr>
            <p:cNvPr id="14" name="矩形 13"/>
            <p:cNvSpPr/>
            <p:nvPr userDrawn="1"/>
          </p:nvSpPr>
          <p:spPr>
            <a:xfrm>
              <a:off x="559398" y="250116"/>
              <a:ext cx="3098202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TextBox 81"/>
            <p:cNvSpPr txBox="1"/>
            <p:nvPr/>
          </p:nvSpPr>
          <p:spPr>
            <a:xfrm>
              <a:off x="927702" y="207084"/>
              <a:ext cx="2480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16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2" name="TextBox 82"/>
            <p:cNvSpPr txBox="1"/>
            <p:nvPr/>
          </p:nvSpPr>
          <p:spPr>
            <a:xfrm>
              <a:off x="915294" y="444210"/>
              <a:ext cx="25143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9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" descr="青海建院校徽（标准版png）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9519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63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06680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038600" h="76200">
                <a:moveTo>
                  <a:pt x="4038600" y="0"/>
                </a:moveTo>
                <a:lnTo>
                  <a:pt x="99057" y="0"/>
                </a:lnTo>
                <a:lnTo>
                  <a:pt x="0" y="76200"/>
                </a:lnTo>
                <a:lnTo>
                  <a:pt x="3939540" y="76200"/>
                </a:lnTo>
                <a:lnTo>
                  <a:pt x="4038600" y="0"/>
                </a:lnTo>
                <a:close/>
              </a:path>
            </a:pathLst>
          </a:custGeom>
          <a:solidFill>
            <a:srgbClr val="0041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990600"/>
            <a:ext cx="5105400" cy="76200"/>
          </a:xfrm>
          <a:custGeom>
            <a:avLst/>
            <a:gdLst/>
            <a:ahLst/>
            <a:cxnLst/>
            <a:rect l="l" t="t" r="r" b="b"/>
            <a:pathLst>
              <a:path w="5105400" h="76200">
                <a:moveTo>
                  <a:pt x="5105400" y="0"/>
                </a:moveTo>
                <a:lnTo>
                  <a:pt x="99060" y="0"/>
                </a:lnTo>
                <a:lnTo>
                  <a:pt x="0" y="76200"/>
                </a:lnTo>
                <a:lnTo>
                  <a:pt x="5006340" y="76200"/>
                </a:lnTo>
                <a:lnTo>
                  <a:pt x="51054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32460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038600" h="76200">
                <a:moveTo>
                  <a:pt x="4038600" y="0"/>
                </a:moveTo>
                <a:lnTo>
                  <a:pt x="99057" y="0"/>
                </a:lnTo>
                <a:lnTo>
                  <a:pt x="0" y="76200"/>
                </a:lnTo>
                <a:lnTo>
                  <a:pt x="3939540" y="76200"/>
                </a:lnTo>
                <a:lnTo>
                  <a:pt x="40386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38600" y="6248400"/>
            <a:ext cx="5105400" cy="76200"/>
          </a:xfrm>
          <a:custGeom>
            <a:avLst/>
            <a:gdLst/>
            <a:ahLst/>
            <a:cxnLst/>
            <a:rect l="l" t="t" r="r" b="b"/>
            <a:pathLst>
              <a:path w="5105400" h="76200">
                <a:moveTo>
                  <a:pt x="5105400" y="0"/>
                </a:moveTo>
                <a:lnTo>
                  <a:pt x="99060" y="0"/>
                </a:lnTo>
                <a:lnTo>
                  <a:pt x="0" y="76200"/>
                </a:lnTo>
                <a:lnTo>
                  <a:pt x="5006340" y="76200"/>
                </a:lnTo>
                <a:lnTo>
                  <a:pt x="5105400" y="0"/>
                </a:lnTo>
                <a:close/>
              </a:path>
            </a:pathLst>
          </a:custGeom>
          <a:solidFill>
            <a:srgbClr val="0041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5370" y="2172080"/>
            <a:ext cx="7434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《绿色建筑评价标准》</a:t>
            </a:r>
            <a:r>
              <a:rPr sz="2800" b="1" spc="-10" dirty="0">
                <a:latin typeface="微软雅黑" panose="020B0503020204020204" charset="-122"/>
                <a:cs typeface="微软雅黑" panose="020B0503020204020204" charset="-122"/>
              </a:rPr>
              <a:t>GB/T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50378-2019解读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8045" y="4252718"/>
            <a:ext cx="3987800" cy="13411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zh-CN" sz="2400" b="1" dirty="0">
                <a:latin typeface="微软雅黑" panose="020B0503020204020204" charset="-122"/>
                <a:cs typeface="微软雅黑" panose="020B0503020204020204" charset="-122"/>
              </a:rPr>
              <a:t>庾汉成</a:t>
            </a:r>
            <a:endParaRPr lang="zh-CN"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zh-CN" sz="2400" spc="-5" dirty="0">
                <a:latin typeface="微软雅黑" panose="020B0503020204020204" charset="-122"/>
                <a:cs typeface="微软雅黑" panose="020B0503020204020204" charset="-122"/>
              </a:rPr>
              <a:t>青海建筑职业技术学院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en-US" sz="2400" spc="-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lang="en-US" sz="2400" spc="-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6004" y="432402"/>
            <a:ext cx="3138755" cy="558198"/>
            <a:chOff x="656004" y="432402"/>
            <a:chExt cx="3138755" cy="558198"/>
          </a:xfrm>
        </p:grpSpPr>
        <p:sp>
          <p:nvSpPr>
            <p:cNvPr id="16" name="TextBox 81"/>
            <p:cNvSpPr txBox="1"/>
            <p:nvPr/>
          </p:nvSpPr>
          <p:spPr>
            <a:xfrm>
              <a:off x="656004" y="432402"/>
              <a:ext cx="2988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100" dirty="0" smtClean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青海建筑职业技术学院</a:t>
              </a:r>
              <a:endParaRPr lang="zh-CN" altLang="en-US" sz="2000" b="1" spc="100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TextBox 82"/>
            <p:cNvSpPr txBox="1"/>
            <p:nvPr/>
          </p:nvSpPr>
          <p:spPr>
            <a:xfrm>
              <a:off x="793166" y="744379"/>
              <a:ext cx="30015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rgbClr val="01010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 pitchFamily="34" charset="0"/>
                </a:rPr>
                <a:t>Qinghai College of Architectural Technology</a:t>
              </a:r>
              <a:endParaRPr lang="en-US" altLang="zh-CN" sz="1000" b="1" dirty="0">
                <a:solidFill>
                  <a:srgbClr val="01010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8" name="图片 2" descr="青海建院校徽（标准版png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00"/>
            <a:ext cx="638600" cy="6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465" y="1945005"/>
            <a:ext cx="7850505" cy="34677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70"/>
              </a:spcBef>
              <a:buFont typeface="Wingdings" panose="05000000000000000000"/>
              <a:buChar char=""/>
              <a:tabLst>
                <a:tab pos="355600" algn="l"/>
                <a:tab pos="356235" algn="l"/>
              </a:tabLst>
            </a:pPr>
            <a:r>
              <a:rPr sz="2100" b="1" dirty="0">
                <a:latin typeface="微软雅黑" panose="020B0503020204020204" charset="-122"/>
                <a:cs typeface="微软雅黑" panose="020B0503020204020204" charset="-122"/>
              </a:rPr>
              <a:t>新时代新要求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97815">
              <a:lnSpc>
                <a:spcPct val="100000"/>
              </a:lnSpc>
              <a:spcBef>
                <a:spcPts val="910"/>
              </a:spcBef>
            </a:pP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绿色建筑评价标</a:t>
            </a:r>
            <a:r>
              <a:rPr sz="1950" b="1" spc="-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950" b="1" spc="-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950" b="1" spc="-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950" b="1" spc="-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950" b="1" spc="-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b="1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需要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299720" indent="-257810">
              <a:lnSpc>
                <a:spcPct val="100000"/>
              </a:lnSpc>
              <a:spcBef>
                <a:spcPts val="2095"/>
              </a:spcBef>
              <a:buFont typeface="Wingdings" panose="05000000000000000000"/>
              <a:buChar char=""/>
              <a:tabLst>
                <a:tab pos="300355" algn="l"/>
              </a:tabLst>
            </a:pPr>
            <a:r>
              <a:rPr sz="1800" b="1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大原则：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29260">
              <a:lnSpc>
                <a:spcPct val="100000"/>
              </a:lnSpc>
              <a:spcBef>
                <a:spcPts val="157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--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坚持以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人民为中心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，紧扣社会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主要矛盾变化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，贯彻落实“十九大”精神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299720" indent="-257810">
              <a:lnSpc>
                <a:spcPct val="100000"/>
              </a:lnSpc>
              <a:buFont typeface="Wingdings" panose="05000000000000000000"/>
              <a:buChar char=""/>
              <a:tabLst>
                <a:tab pos="300355" algn="l"/>
              </a:tabLst>
            </a:pPr>
            <a:r>
              <a:rPr sz="1800" b="1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新要求：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2926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--构建新时代绿色建筑评价技术体系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29260">
              <a:lnSpc>
                <a:spcPct val="100000"/>
              </a:lnSpc>
              <a:spcBef>
                <a:spcPts val="157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--满足新时代绿色建筑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高质量发</a:t>
            </a:r>
            <a:r>
              <a:rPr sz="18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的需求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6711" y="1362455"/>
            <a:ext cx="3447288" cy="21518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7604" y="1472183"/>
            <a:ext cx="6030468" cy="20772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236" y="3555491"/>
            <a:ext cx="7661275" cy="12363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 marR="210820">
              <a:lnSpc>
                <a:spcPts val="2960"/>
              </a:lnSpc>
              <a:spcBef>
                <a:spcPts val="23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推动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新时代高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续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百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配 式建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等新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新成果，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涵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91440">
              <a:lnSpc>
                <a:spcPct val="100000"/>
              </a:lnSpc>
              <a:spcBef>
                <a:spcPts val="735"/>
              </a:spcBef>
            </a:pP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订《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r>
              <a:rPr sz="165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群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众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236" y="4953000"/>
            <a:ext cx="7661275" cy="486409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73025" rIns="0" bIns="0" rtlCol="0">
            <a:spAutoFit/>
          </a:bodyPr>
          <a:lstStyle/>
          <a:p>
            <a:pPr marL="241300" algn="ctr">
              <a:lnSpc>
                <a:spcPct val="100000"/>
              </a:lnSpc>
              <a:spcBef>
                <a:spcPts val="575"/>
              </a:spcBef>
            </a:pPr>
            <a:r>
              <a:rPr sz="21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全面提升建筑全过程绿色化水平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585" y="2068195"/>
            <a:ext cx="1969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355600" algn="l"/>
                <a:tab pos="356235" algn="l"/>
              </a:tabLst>
            </a:pPr>
            <a:r>
              <a:rPr sz="2100" b="1" dirty="0">
                <a:latin typeface="微软雅黑" panose="020B0503020204020204" charset="-122"/>
                <a:cs typeface="微软雅黑" panose="020B0503020204020204" charset="-122"/>
              </a:rPr>
              <a:t>新时代新要求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7797" y="2996945"/>
            <a:ext cx="4447540" cy="553720"/>
          </a:xfrm>
          <a:custGeom>
            <a:avLst/>
            <a:gdLst/>
            <a:ahLst/>
            <a:cxnLst/>
            <a:rect l="l" t="t" r="r" b="b"/>
            <a:pathLst>
              <a:path w="4447540" h="553720">
                <a:moveTo>
                  <a:pt x="0" y="553212"/>
                </a:moveTo>
                <a:lnTo>
                  <a:pt x="4447032" y="553212"/>
                </a:lnTo>
                <a:lnTo>
                  <a:pt x="4447032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ln w="25908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2042160"/>
            <a:ext cx="2840736" cy="41087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81755" y="2037588"/>
            <a:ext cx="2849880" cy="4117975"/>
          </a:xfrm>
          <a:custGeom>
            <a:avLst/>
            <a:gdLst/>
            <a:ahLst/>
            <a:cxnLst/>
            <a:rect l="l" t="t" r="r" b="b"/>
            <a:pathLst>
              <a:path w="2849879" h="4117975">
                <a:moveTo>
                  <a:pt x="0" y="4117848"/>
                </a:moveTo>
                <a:lnTo>
                  <a:pt x="2849879" y="4117848"/>
                </a:lnTo>
                <a:lnTo>
                  <a:pt x="2849879" y="0"/>
                </a:lnTo>
                <a:lnTo>
                  <a:pt x="0" y="0"/>
                </a:lnTo>
                <a:lnTo>
                  <a:pt x="0" y="411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27064" y="2042160"/>
            <a:ext cx="2735580" cy="410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2491" y="2037588"/>
            <a:ext cx="2745105" cy="4117975"/>
          </a:xfrm>
          <a:custGeom>
            <a:avLst/>
            <a:gdLst/>
            <a:ahLst/>
            <a:cxnLst/>
            <a:rect l="l" t="t" r="r" b="b"/>
            <a:pathLst>
              <a:path w="2745104" h="4117975">
                <a:moveTo>
                  <a:pt x="0" y="4117848"/>
                </a:moveTo>
                <a:lnTo>
                  <a:pt x="2744723" y="4117848"/>
                </a:lnTo>
                <a:lnTo>
                  <a:pt x="2744723" y="0"/>
                </a:lnTo>
                <a:lnTo>
                  <a:pt x="0" y="0"/>
                </a:lnTo>
                <a:lnTo>
                  <a:pt x="0" y="411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5830" y="2285112"/>
            <a:ext cx="2489200" cy="2287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85"/>
              </a:spcBef>
            </a:pPr>
            <a:r>
              <a:rPr sz="1650" spc="114" dirty="0">
                <a:latin typeface="微软雅黑" panose="020B0503020204020204" charset="-122"/>
                <a:cs typeface="微软雅黑" panose="020B0503020204020204" charset="-122"/>
              </a:rPr>
              <a:t>住建部</a:t>
            </a:r>
            <a:r>
              <a:rPr sz="1650" spc="9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650" spc="11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650" spc="10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50" spc="1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13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日 </a:t>
            </a:r>
            <a:r>
              <a:rPr sz="1650" spc="110" dirty="0">
                <a:latin typeface="微软雅黑" panose="020B0503020204020204" charset="-122"/>
                <a:cs typeface="微软雅黑" panose="020B0503020204020204" charset="-122"/>
              </a:rPr>
              <a:t>发布公</a:t>
            </a:r>
            <a:r>
              <a:rPr sz="1650" spc="105" dirty="0"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1650" spc="1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95" dirty="0">
                <a:latin typeface="微软雅黑" panose="020B0503020204020204" charset="-122"/>
                <a:cs typeface="微软雅黑" panose="020B0503020204020204" charset="-122"/>
              </a:rPr>
              <a:t>批</a:t>
            </a:r>
            <a:r>
              <a:rPr sz="1650" spc="110" dirty="0">
                <a:latin typeface="微软雅黑" panose="020B0503020204020204" charset="-122"/>
                <a:cs typeface="微软雅黑" panose="020B0503020204020204" charset="-122"/>
              </a:rPr>
              <a:t>准《绿色建 </a:t>
            </a:r>
            <a:r>
              <a:rPr sz="1650" spc="114" dirty="0">
                <a:latin typeface="微软雅黑" panose="020B0503020204020204" charset="-122"/>
                <a:cs typeface="微软雅黑" panose="020B0503020204020204" charset="-122"/>
              </a:rPr>
              <a:t>筑评价标</a:t>
            </a:r>
            <a:r>
              <a:rPr sz="1650" spc="10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10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spc="110" dirty="0">
                <a:latin typeface="微软雅黑" panose="020B0503020204020204" charset="-122"/>
                <a:cs typeface="微软雅黑" panose="020B0503020204020204" charset="-122"/>
              </a:rPr>
              <a:t>为国家标准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sz="1650" spc="8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7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8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650" spc="4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GB/T</a:t>
            </a:r>
            <a:r>
              <a:rPr sz="1650" spc="3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50378</a:t>
            </a:r>
            <a:r>
              <a:rPr sz="1650" spc="3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–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8415" algn="just">
              <a:lnSpc>
                <a:spcPct val="150000"/>
              </a:lnSpc>
              <a:spcBef>
                <a:spcPts val="10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2019，</a:t>
            </a:r>
            <a:r>
              <a:rPr sz="1650" spc="3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65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5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65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日 开始实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标准发布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273" y="940054"/>
            <a:ext cx="94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025" algn="l"/>
              </a:tabLst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6591" y="2646426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8566" y="2465323"/>
            <a:ext cx="233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2019版标准修订背景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6"/>
                </a:lnTo>
                <a:lnTo>
                  <a:pt x="361950" y="1034796"/>
                </a:lnTo>
                <a:lnTo>
                  <a:pt x="723899" y="672846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565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6"/>
                </a:lnTo>
                <a:lnTo>
                  <a:pt x="361950" y="1034796"/>
                </a:lnTo>
                <a:lnTo>
                  <a:pt x="0" y="672846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7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6591" y="3475735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70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70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8566" y="3294634"/>
            <a:ext cx="282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΢"/>
              <a:buChar char="•"/>
              <a:tabLst>
                <a:tab pos="185420" algn="l"/>
              </a:tabLst>
            </a:pPr>
            <a:r>
              <a:rPr sz="18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版标准主要修订要点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9A9A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6591" y="4305427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3"/>
                </a:lnTo>
                <a:lnTo>
                  <a:pt x="6055614" y="672083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3"/>
                </a:lnTo>
                <a:lnTo>
                  <a:pt x="0" y="672083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8566" y="4123766"/>
            <a:ext cx="279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2019版标准重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条文解读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522821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2019/12/10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0394" y="652282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14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3710" y="3351530"/>
            <a:ext cx="6012815" cy="181038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响应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当前建筑科技新理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新技</a:t>
            </a:r>
            <a:r>
              <a:rPr sz="2600" b="1" spc="-1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26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构建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新时代的绿色建筑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价技</a:t>
            </a:r>
            <a:r>
              <a:rPr sz="2600" b="1" spc="-5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26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体系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契合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新时代绿色建筑高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量发</a:t>
            </a:r>
            <a:r>
              <a:rPr sz="2600" b="1" spc="-1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26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5131" y="1940051"/>
            <a:ext cx="7840980" cy="58864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5560" rIns="0" bIns="0" rtlCol="0">
            <a:spAutoFit/>
          </a:bodyPr>
          <a:lstStyle/>
          <a:p>
            <a:pPr marL="482600" algn="ctr">
              <a:lnSpc>
                <a:spcPct val="100000"/>
              </a:lnSpc>
              <a:spcBef>
                <a:spcPts val="280"/>
              </a:spcBef>
            </a:pP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绿色建筑发展新要求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723" y="2264664"/>
            <a:ext cx="8244840" cy="35052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</a:pPr>
            <a:r>
              <a:rPr sz="21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目标1：丰富绿色建筑内容、扩展绿色建筑内涵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380" y="2634513"/>
            <a:ext cx="8159115" cy="1156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0"/>
              </a:spcBef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来我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充分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究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论</a:t>
            </a:r>
            <a:r>
              <a:rPr sz="1650" spc="45" dirty="0">
                <a:latin typeface="微软雅黑" panose="020B0503020204020204" charset="-122"/>
                <a:cs typeface="微软雅黑" panose="020B0503020204020204" charset="-122"/>
              </a:rPr>
              <a:t>证</a:t>
            </a:r>
            <a:r>
              <a:rPr sz="1650" spc="3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汲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康建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碳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筑等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理念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筑信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海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绵城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垃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圾资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新领 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域、新技术发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补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步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涵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23" y="3982211"/>
            <a:ext cx="8269605" cy="35052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21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目标2：完善指标体系，提升绿色建筑性能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959" y="4347108"/>
            <a:ext cx="8177530" cy="1156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0"/>
              </a:spcBef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结合我国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筑发展与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筑性能现</a:t>
            </a:r>
            <a:r>
              <a:rPr sz="1650" spc="60" dirty="0"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时兼顾国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际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建筑发展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650" spc="60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全面梳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理绿色建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发展目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3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《标准》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术评价指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标，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建并完善新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650" b="1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  提升绿色建筑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性能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723" y="2264664"/>
            <a:ext cx="8244840" cy="35052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</a:pPr>
            <a:r>
              <a:rPr sz="21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目标3：扩大绿色建筑评价覆盖面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380" y="2629027"/>
            <a:ext cx="81527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《标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作为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划分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性能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次的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价工</a:t>
            </a:r>
            <a:r>
              <a:rPr sz="1800" spc="75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，既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体现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性能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引 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领的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800" spc="4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又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兼顾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推广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普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及绿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修订 时，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虑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完善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80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级模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相应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术内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究和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800" spc="4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 色建筑评价覆盖面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23" y="4405884"/>
            <a:ext cx="8269605" cy="35242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"/>
              </a:spcBef>
            </a:pPr>
            <a:r>
              <a:rPr sz="18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目标4：其他技术内容修订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959" y="4716017"/>
            <a:ext cx="8180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根据获得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的绿色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筑工</a:t>
            </a:r>
            <a:r>
              <a:rPr sz="1800" spc="4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析总</a:t>
            </a:r>
            <a:r>
              <a:rPr sz="1800" spc="45" dirty="0"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梳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前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《标准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中存在的不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足，有针对性地进行研究论证和修</a:t>
            </a:r>
            <a:r>
              <a:rPr sz="1800" spc="-30" dirty="0">
                <a:latin typeface="微软雅黑" panose="020B0503020204020204" charset="-122"/>
                <a:cs typeface="微软雅黑" panose="020B0503020204020204" charset="-122"/>
              </a:rPr>
              <a:t>改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4315" y="3882516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16763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337" y="2013280"/>
            <a:ext cx="8047990" cy="372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要点1：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重新定义绿色建筑术语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763905" indent="-412115" algn="just">
              <a:lnSpc>
                <a:spcPct val="100000"/>
              </a:lnSpc>
              <a:spcBef>
                <a:spcPts val="1500"/>
              </a:spcBef>
              <a:buSzPct val="86000"/>
              <a:buFont typeface="Wingdings" panose="05000000000000000000"/>
              <a:buChar char=""/>
              <a:tabLst>
                <a:tab pos="764540" algn="l"/>
              </a:tabLst>
            </a:pP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绿色建筑新定义：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352425" marR="5080" algn="just">
              <a:lnSpc>
                <a:spcPct val="150000"/>
              </a:lnSpc>
              <a:spcBef>
                <a:spcPts val="505"/>
              </a:spcBef>
            </a:pPr>
            <a:r>
              <a:rPr sz="2100" b="1" spc="60" dirty="0">
                <a:latin typeface="微软雅黑" panose="020B0503020204020204" charset="-122"/>
                <a:cs typeface="微软雅黑" panose="020B0503020204020204" charset="-122"/>
              </a:rPr>
              <a:t>在全寿命期</a:t>
            </a:r>
            <a:r>
              <a:rPr sz="2100" b="1" spc="5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100" b="1" spc="60" dirty="0">
                <a:latin typeface="微软雅黑" panose="020B0503020204020204" charset="-122"/>
                <a:cs typeface="微软雅黑" panose="020B0503020204020204" charset="-122"/>
              </a:rPr>
              <a:t>，节约资源、保护环境、减少污染，为人们提供健 </a:t>
            </a:r>
            <a:r>
              <a:rPr sz="2100" b="1" spc="55" dirty="0"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2100" b="1" spc="60" dirty="0">
                <a:latin typeface="微软雅黑" panose="020B0503020204020204" charset="-122"/>
                <a:cs typeface="微软雅黑" panose="020B0503020204020204" charset="-122"/>
              </a:rPr>
              <a:t>、适用、高效的使用空间，</a:t>
            </a:r>
            <a:r>
              <a:rPr sz="2100" b="1" spc="6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最大限度地实</a:t>
            </a:r>
            <a:r>
              <a:rPr sz="2100" b="1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100" b="1" spc="6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人与自然和谐共生 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高质量</a:t>
            </a:r>
            <a:r>
              <a:rPr sz="2100" b="1" dirty="0">
                <a:latin typeface="微软雅黑" panose="020B0503020204020204" charset="-122"/>
                <a:cs typeface="微软雅黑" panose="020B0503020204020204" charset="-122"/>
              </a:rPr>
              <a:t>建筑。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352425" marR="10795" algn="just">
              <a:lnSpc>
                <a:spcPct val="150000"/>
              </a:lnSpc>
              <a:spcBef>
                <a:spcPts val="1155"/>
              </a:spcBef>
              <a:buFont typeface="Wingdings" panose="05000000000000000000"/>
              <a:buChar char=""/>
              <a:tabLst>
                <a:tab pos="695960" algn="l"/>
              </a:tabLst>
            </a:pP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筑原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5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在全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寿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命期</a:t>
            </a:r>
            <a:r>
              <a:rPr sz="1500" b="1" spc="1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大限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地节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500" b="1" spc="2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（节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地、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水、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500" b="1" spc="25" dirty="0"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、 保护环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、减少污染，为人们提供健康、适用和高效的使用空</a:t>
            </a:r>
            <a:r>
              <a:rPr sz="1500" b="1" spc="-20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，与自然和谐共生的建筑。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352425">
              <a:lnSpc>
                <a:spcPct val="100000"/>
              </a:lnSpc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其他术语还有：绿色性能、全装修、绿色建材、热岛强度等。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877" y="3432175"/>
            <a:ext cx="2151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修订前：</a:t>
            </a:r>
            <a:r>
              <a:rPr sz="1800" b="1" spc="-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四节一环保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4082" y="3829667"/>
            <a:ext cx="1000760" cy="15690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10"/>
              </a:spcBef>
              <a:buFont typeface="΢"/>
              <a:buChar char="•"/>
              <a:tabLst>
                <a:tab pos="299085" algn="l"/>
                <a:tab pos="299720" algn="l"/>
              </a:tabLst>
            </a:pP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节地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΢"/>
              <a:buChar char="•"/>
              <a:tabLst>
                <a:tab pos="299085" algn="l"/>
                <a:tab pos="299720" algn="l"/>
              </a:tabLst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节能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΢"/>
              <a:buChar char="•"/>
              <a:tabLst>
                <a:tab pos="299085" algn="l"/>
                <a:tab pos="299720" algn="l"/>
              </a:tabLst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节水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΢"/>
              <a:buChar char="•"/>
              <a:tabLst>
                <a:tab pos="299085" algn="l"/>
                <a:tab pos="299720" algn="l"/>
              </a:tabLst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节材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΢"/>
              <a:buChar char="•"/>
              <a:tabLst>
                <a:tab pos="299085" algn="l"/>
                <a:tab pos="299720" algn="l"/>
              </a:tabLst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环境保护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2628" y="4166615"/>
            <a:ext cx="464820" cy="7726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5300" y="4186428"/>
            <a:ext cx="379730" cy="687705"/>
          </a:xfrm>
          <a:custGeom>
            <a:avLst/>
            <a:gdLst/>
            <a:ahLst/>
            <a:cxnLst/>
            <a:rect l="l" t="t" r="r" b="b"/>
            <a:pathLst>
              <a:path w="379729" h="687704">
                <a:moveTo>
                  <a:pt x="189737" y="0"/>
                </a:moveTo>
                <a:lnTo>
                  <a:pt x="189737" y="171831"/>
                </a:lnTo>
                <a:lnTo>
                  <a:pt x="0" y="171831"/>
                </a:lnTo>
                <a:lnTo>
                  <a:pt x="0" y="515493"/>
                </a:lnTo>
                <a:lnTo>
                  <a:pt x="189737" y="515493"/>
                </a:lnTo>
                <a:lnTo>
                  <a:pt x="189737" y="687324"/>
                </a:lnTo>
                <a:lnTo>
                  <a:pt x="379475" y="343662"/>
                </a:lnTo>
                <a:lnTo>
                  <a:pt x="18973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48478" y="3430270"/>
            <a:ext cx="1923414" cy="208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修订后：</a:t>
            </a:r>
            <a:r>
              <a:rPr sz="1800" b="1" spc="-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五大性能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81660" marR="570230" algn="just">
              <a:lnSpc>
                <a:spcPct val="150000"/>
              </a:lnSpc>
              <a:spcBef>
                <a:spcPts val="520"/>
              </a:spcBef>
            </a:pP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安全耐久 健康舒适 生活便利 资源节约 环境宜居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6883" y="3148583"/>
            <a:ext cx="7194804" cy="254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4033" y="3182873"/>
            <a:ext cx="7080884" cy="2432685"/>
          </a:xfrm>
          <a:custGeom>
            <a:avLst/>
            <a:gdLst/>
            <a:ahLst/>
            <a:cxnLst/>
            <a:rect l="l" t="t" r="r" b="b"/>
            <a:pathLst>
              <a:path w="7080884" h="2432685">
                <a:moveTo>
                  <a:pt x="0" y="2432304"/>
                </a:moveTo>
                <a:lnTo>
                  <a:pt x="7080504" y="2432304"/>
                </a:lnTo>
                <a:lnTo>
                  <a:pt x="7080504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5337" y="1838739"/>
            <a:ext cx="7302500" cy="128714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要点2：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更新评价指标体系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361315" marR="5080">
              <a:lnSpc>
                <a:spcPct val="150000"/>
              </a:lnSpc>
              <a:spcBef>
                <a:spcPts val="10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结合新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代新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求，以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百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姓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视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角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，构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了具</a:t>
            </a:r>
            <a:r>
              <a:rPr sz="1650" b="1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中国特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和 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时代特色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的新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337" y="2013280"/>
            <a:ext cx="312674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要点2：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更新评价指标体系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8888" y="2383535"/>
            <a:ext cx="7213092" cy="33939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273" y="940054"/>
            <a:ext cx="94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025" algn="l"/>
              </a:tabLst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6591" y="2646426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8566" y="2465323"/>
            <a:ext cx="233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2019版标准修订背景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6"/>
                </a:lnTo>
                <a:lnTo>
                  <a:pt x="361950" y="1034796"/>
                </a:lnTo>
                <a:lnTo>
                  <a:pt x="723899" y="672846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565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6"/>
                </a:lnTo>
                <a:lnTo>
                  <a:pt x="361950" y="1034796"/>
                </a:lnTo>
                <a:lnTo>
                  <a:pt x="0" y="672846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7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6591" y="3475735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70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70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8566" y="3294634"/>
            <a:ext cx="279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2019版标准主要修订要点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9A9A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6591" y="4305427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3"/>
                </a:lnTo>
                <a:lnTo>
                  <a:pt x="6055614" y="672083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3"/>
                </a:lnTo>
                <a:lnTo>
                  <a:pt x="0" y="672083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8566" y="4123766"/>
            <a:ext cx="279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2019版标准重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条文解读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75" y="2996310"/>
            <a:ext cx="3618229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69875" algn="l"/>
                <a:tab pos="270510" algn="l"/>
              </a:tabLst>
            </a:pPr>
            <a:r>
              <a:rPr sz="1800" b="1" spc="5" dirty="0">
                <a:solidFill>
                  <a:srgbClr val="13579D"/>
                </a:solidFill>
                <a:latin typeface="微软雅黑" panose="020B0503020204020204" charset="-122"/>
                <a:cs typeface="微软雅黑" panose="020B0503020204020204" charset="-122"/>
              </a:rPr>
              <a:t>2014</a:t>
            </a:r>
            <a:r>
              <a:rPr sz="1800" b="1" dirty="0">
                <a:solidFill>
                  <a:srgbClr val="13579D"/>
                </a:solidFill>
                <a:latin typeface="微软雅黑" panose="020B0503020204020204" charset="-122"/>
                <a:cs typeface="微软雅黑" panose="020B0503020204020204" charset="-122"/>
              </a:rPr>
              <a:t>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51815" lvl="1" indent="-257810">
              <a:lnSpc>
                <a:spcPct val="100000"/>
              </a:lnSpc>
              <a:spcBef>
                <a:spcPts val="1270"/>
              </a:spcBef>
              <a:buFont typeface="Wingdings" panose="05000000000000000000"/>
              <a:buChar char=""/>
              <a:tabLst>
                <a:tab pos="552450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设计评价：施工图审查通过后；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551815" lvl="1" indent="-257810">
              <a:lnSpc>
                <a:spcPct val="100000"/>
              </a:lnSpc>
              <a:spcBef>
                <a:spcPts val="900"/>
              </a:spcBef>
              <a:buFont typeface="Wingdings" panose="05000000000000000000"/>
              <a:buChar char=""/>
              <a:tabLst>
                <a:tab pos="552450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运行评价：竣工验收并使用一年后。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9" y="3290315"/>
            <a:ext cx="379475" cy="6903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91761" y="2925521"/>
            <a:ext cx="4909185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69875" algn="l"/>
                <a:tab pos="270510" algn="l"/>
              </a:tabLst>
            </a:pPr>
            <a:r>
              <a:rPr sz="2100" b="1" spc="-5" dirty="0">
                <a:solidFill>
                  <a:srgbClr val="13579D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2100" b="1" dirty="0">
                <a:solidFill>
                  <a:srgbClr val="13579D"/>
                </a:solidFill>
                <a:latin typeface="微软雅黑" panose="020B0503020204020204" charset="-122"/>
                <a:cs typeface="微软雅黑" panose="020B0503020204020204" charset="-122"/>
              </a:rPr>
              <a:t>版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551815" lvl="1" indent="-258445">
              <a:lnSpc>
                <a:spcPct val="100000"/>
              </a:lnSpc>
              <a:spcBef>
                <a:spcPts val="1470"/>
              </a:spcBef>
              <a:buFont typeface="Wingdings" panose="05000000000000000000"/>
              <a:buChar char=""/>
              <a:tabLst>
                <a:tab pos="552450" algn="l"/>
              </a:tabLst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绿色建筑的评价应</a:t>
            </a:r>
            <a:r>
              <a:rPr sz="1800" b="1" spc="-2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建筑工程竣工后进行；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51815" lvl="1" indent="-258445">
              <a:lnSpc>
                <a:spcPct val="100000"/>
              </a:lnSpc>
              <a:spcBef>
                <a:spcPts val="1380"/>
              </a:spcBef>
              <a:buFont typeface="Wingdings" panose="05000000000000000000"/>
              <a:buChar char=""/>
              <a:tabLst>
                <a:tab pos="552450" algn="l"/>
              </a:tabLst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取消设计评价，代之以设计阶段</a:t>
            </a:r>
            <a:r>
              <a:rPr sz="1800" b="1" spc="-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预评价。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490" y="2013585"/>
            <a:ext cx="664654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要点3：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重新设定评价阶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，引导绿色技术的实施落地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3283" y="4488179"/>
            <a:ext cx="3168396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2" y="4093464"/>
            <a:ext cx="7402068" cy="8092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3752" y="3166872"/>
            <a:ext cx="7402195" cy="32512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968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5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绿色建筑等级分别为：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基本级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、一星级、二星级、三星级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752" y="3657600"/>
            <a:ext cx="7402195" cy="32321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111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和国际上主要绿色建筑评价技术标准接轨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752" y="4112512"/>
            <a:ext cx="7402195" cy="6883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95"/>
              </a:spcBef>
            </a:pPr>
            <a:r>
              <a:rPr sz="950" spc="5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95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LEED</a:t>
            </a: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/DGNB：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认证级、银级、金级、白金级；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02870">
              <a:lnSpc>
                <a:spcPct val="100000"/>
              </a:lnSpc>
              <a:spcBef>
                <a:spcPts val="300"/>
              </a:spcBef>
            </a:pPr>
            <a:r>
              <a:rPr sz="950" spc="5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95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HK-BEAM：铜级、银级、金级、白金级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02870">
              <a:lnSpc>
                <a:spcPct val="100000"/>
              </a:lnSpc>
              <a:spcBef>
                <a:spcPts val="305"/>
              </a:spcBef>
            </a:pPr>
            <a:r>
              <a:rPr sz="950" spc="5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95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GREEN</a:t>
            </a:r>
            <a:r>
              <a:rPr sz="1200" b="1" spc="-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Mark：认证级、金级、超金级、白金级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752" y="5041391"/>
            <a:ext cx="7402195" cy="32321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兼顾我国绿色建筑地域发展的不平衡性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752" y="5590032"/>
            <a:ext cx="7402195" cy="32512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Wingdings" panose="05000000000000000000"/>
                <a:cs typeface="Wingdings" panose="05000000000000000000"/>
              </a:rPr>
              <a:t>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基本级：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全部控制项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全文强制条文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+2014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版高达标率要求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新增条文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90" y="2013585"/>
            <a:ext cx="8224520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要点4：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新增绿色建筑等级</a:t>
            </a:r>
            <a:r>
              <a:rPr sz="2100" b="1" spc="-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与全文强制工程规范相协调并推进绿色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dirty="0">
                <a:latin typeface="微软雅黑" panose="020B0503020204020204" charset="-122"/>
                <a:cs typeface="微软雅黑" panose="020B0503020204020204" charset="-122"/>
              </a:rPr>
              <a:t>            建筑的普及推广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3236" y="4426510"/>
            <a:ext cx="5313680" cy="13087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0830" algn="ctr">
              <a:lnSpc>
                <a:spcPct val="100000"/>
              </a:lnSpc>
              <a:spcBef>
                <a:spcPts val="940"/>
              </a:spcBef>
            </a:pP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总得分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=（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400" b="1" i="1" spc="-2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30" baseline="-2200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350" b="1" spc="-20" dirty="0">
                <a:latin typeface="微软雅黑" panose="020B0503020204020204" charset="-122"/>
                <a:cs typeface="微软雅黑" panose="020B0503020204020204" charset="-122"/>
              </a:rPr>
              <a:t>）/10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840"/>
              </a:spcBef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式中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i="1" spc="-1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15" baseline="-19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──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控制项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础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当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350" b="1" spc="10" dirty="0"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400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分；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494665" marR="951230" indent="-304800">
              <a:lnSpc>
                <a:spcPts val="2530"/>
              </a:lnSpc>
              <a:spcBef>
                <a:spcPts val="220"/>
              </a:spcBef>
            </a:pPr>
            <a:r>
              <a:rPr sz="1400" b="1" i="1" spc="-5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7" baseline="-190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350" b="1" spc="-5" dirty="0">
                <a:latin typeface="微软雅黑" panose="020B0503020204020204" charset="-122"/>
                <a:cs typeface="微软雅黑" panose="020B0503020204020204" charset="-122"/>
              </a:rPr>
              <a:t>~</a:t>
            </a:r>
            <a:r>
              <a:rPr sz="1400" b="1" i="1" spc="-5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baseline="-190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350" b="1" spc="-5" dirty="0">
                <a:latin typeface="微软雅黑" panose="020B0503020204020204" charset="-122"/>
                <a:cs typeface="微软雅黑" panose="020B0503020204020204" charset="-122"/>
              </a:rPr>
              <a:t>──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分别为评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5类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分；  </a:t>
            </a:r>
            <a:r>
              <a:rPr sz="1400" b="1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350" b="1" spc="-22" baseline="-1900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350" b="1" spc="-15" dirty="0">
                <a:latin typeface="微软雅黑" panose="020B0503020204020204" charset="-122"/>
                <a:cs typeface="微软雅黑" panose="020B0503020204020204" charset="-122"/>
              </a:rPr>
              <a:t>──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提高与创新加分</a:t>
            </a:r>
            <a:r>
              <a:rPr sz="1350" b="1" spc="-1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350" b="1" spc="-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3856" y="2901569"/>
          <a:ext cx="7769859" cy="1513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130"/>
                <a:gridCol w="966469"/>
                <a:gridCol w="966469"/>
                <a:gridCol w="902334"/>
                <a:gridCol w="966470"/>
                <a:gridCol w="966470"/>
                <a:gridCol w="1030604"/>
                <a:gridCol w="911225"/>
              </a:tblGrid>
              <a:tr h="3404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0" marR="118110" indent="882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控制项 基础分值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评价指标评分项满分值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9695" marR="90170" algn="just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提高与创 新加分项 满分值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51028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安全耐久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健康舒适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生活便利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资源节约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环境宜居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预评价分值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96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评价分值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7523">
                <a:tc gridSpan="8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注：预评价时，本标准第6.2.10、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6.2.11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6.2.12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6.2.13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9.2.8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条不得分。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2484" y="2491739"/>
            <a:ext cx="665988" cy="7924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084" y="2838069"/>
            <a:ext cx="542925" cy="365125"/>
          </a:xfrm>
          <a:custGeom>
            <a:avLst/>
            <a:gdLst/>
            <a:ahLst/>
            <a:cxnLst/>
            <a:rect l="l" t="t" r="r" b="b"/>
            <a:pathLst>
              <a:path w="542925" h="365125">
                <a:moveTo>
                  <a:pt x="22880" y="0"/>
                </a:moveTo>
                <a:lnTo>
                  <a:pt x="4433" y="37828"/>
                </a:lnTo>
                <a:lnTo>
                  <a:pt x="0" y="66845"/>
                </a:lnTo>
                <a:lnTo>
                  <a:pt x="3690" y="95414"/>
                </a:lnTo>
                <a:lnTo>
                  <a:pt x="33979" y="150128"/>
                </a:lnTo>
                <a:lnTo>
                  <a:pt x="92380" y="199803"/>
                </a:lnTo>
                <a:lnTo>
                  <a:pt x="131209" y="222074"/>
                </a:lnTo>
                <a:lnTo>
                  <a:pt x="175970" y="242273"/>
                </a:lnTo>
                <a:lnTo>
                  <a:pt x="226298" y="260128"/>
                </a:lnTo>
                <a:lnTo>
                  <a:pt x="281827" y="275369"/>
                </a:lnTo>
                <a:lnTo>
                  <a:pt x="342193" y="287725"/>
                </a:lnTo>
                <a:lnTo>
                  <a:pt x="407029" y="296925"/>
                </a:lnTo>
                <a:lnTo>
                  <a:pt x="407029" y="364743"/>
                </a:lnTo>
                <a:lnTo>
                  <a:pt x="542665" y="236600"/>
                </a:lnTo>
                <a:lnTo>
                  <a:pt x="471297" y="161289"/>
                </a:lnTo>
                <a:lnTo>
                  <a:pt x="407029" y="161289"/>
                </a:lnTo>
                <a:lnTo>
                  <a:pt x="347195" y="152919"/>
                </a:lnTo>
                <a:lnTo>
                  <a:pt x="290631" y="141732"/>
                </a:lnTo>
                <a:lnTo>
                  <a:pt x="237774" y="127912"/>
                </a:lnTo>
                <a:lnTo>
                  <a:pt x="189059" y="111643"/>
                </a:lnTo>
                <a:lnTo>
                  <a:pt x="144922" y="93108"/>
                </a:lnTo>
                <a:lnTo>
                  <a:pt x="105800" y="72493"/>
                </a:lnTo>
                <a:lnTo>
                  <a:pt x="72128" y="49980"/>
                </a:lnTo>
                <a:lnTo>
                  <a:pt x="44343" y="25755"/>
                </a:lnTo>
                <a:lnTo>
                  <a:pt x="22880" y="0"/>
                </a:lnTo>
                <a:close/>
              </a:path>
              <a:path w="542925" h="365125">
                <a:moveTo>
                  <a:pt x="407029" y="93471"/>
                </a:moveTo>
                <a:lnTo>
                  <a:pt x="407029" y="161289"/>
                </a:lnTo>
                <a:lnTo>
                  <a:pt x="471297" y="161289"/>
                </a:lnTo>
                <a:lnTo>
                  <a:pt x="407029" y="93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205" y="2533650"/>
            <a:ext cx="542925" cy="372745"/>
          </a:xfrm>
          <a:custGeom>
            <a:avLst/>
            <a:gdLst/>
            <a:ahLst/>
            <a:cxnLst/>
            <a:rect l="l" t="t" r="r" b="b"/>
            <a:pathLst>
              <a:path w="542925" h="372744">
                <a:moveTo>
                  <a:pt x="542544" y="0"/>
                </a:moveTo>
                <a:lnTo>
                  <a:pt x="479270" y="1591"/>
                </a:lnTo>
                <a:lnTo>
                  <a:pt x="418142" y="6248"/>
                </a:lnTo>
                <a:lnTo>
                  <a:pt x="359564" y="13792"/>
                </a:lnTo>
                <a:lnTo>
                  <a:pt x="303944" y="24046"/>
                </a:lnTo>
                <a:lnTo>
                  <a:pt x="251690" y="36833"/>
                </a:lnTo>
                <a:lnTo>
                  <a:pt x="203208" y="51974"/>
                </a:lnTo>
                <a:lnTo>
                  <a:pt x="158905" y="69294"/>
                </a:lnTo>
                <a:lnTo>
                  <a:pt x="119189" y="88614"/>
                </a:lnTo>
                <a:lnTo>
                  <a:pt x="84466" y="109756"/>
                </a:lnTo>
                <a:lnTo>
                  <a:pt x="31629" y="156800"/>
                </a:lnTo>
                <a:lnTo>
                  <a:pt x="3650" y="209006"/>
                </a:lnTo>
                <a:lnTo>
                  <a:pt x="0" y="236600"/>
                </a:lnTo>
                <a:lnTo>
                  <a:pt x="0" y="372237"/>
                </a:lnTo>
                <a:lnTo>
                  <a:pt x="3650" y="344642"/>
                </a:lnTo>
                <a:lnTo>
                  <a:pt x="14328" y="317982"/>
                </a:lnTo>
                <a:lnTo>
                  <a:pt x="55143" y="268180"/>
                </a:lnTo>
                <a:lnTo>
                  <a:pt x="119189" y="224250"/>
                </a:lnTo>
                <a:lnTo>
                  <a:pt x="158905" y="204930"/>
                </a:lnTo>
                <a:lnTo>
                  <a:pt x="203208" y="187610"/>
                </a:lnTo>
                <a:lnTo>
                  <a:pt x="251690" y="172469"/>
                </a:lnTo>
                <a:lnTo>
                  <a:pt x="303944" y="159682"/>
                </a:lnTo>
                <a:lnTo>
                  <a:pt x="359564" y="149428"/>
                </a:lnTo>
                <a:lnTo>
                  <a:pt x="418142" y="141884"/>
                </a:lnTo>
                <a:lnTo>
                  <a:pt x="479270" y="137227"/>
                </a:lnTo>
                <a:lnTo>
                  <a:pt x="542544" y="135636"/>
                </a:lnTo>
                <a:lnTo>
                  <a:pt x="542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205" y="2533650"/>
            <a:ext cx="542925" cy="669290"/>
          </a:xfrm>
          <a:custGeom>
            <a:avLst/>
            <a:gdLst/>
            <a:ahLst/>
            <a:cxnLst/>
            <a:rect l="l" t="t" r="r" b="b"/>
            <a:pathLst>
              <a:path w="542925" h="669289">
                <a:moveTo>
                  <a:pt x="22771" y="304419"/>
                </a:moveTo>
                <a:lnTo>
                  <a:pt x="72013" y="354399"/>
                </a:lnTo>
                <a:lnTo>
                  <a:pt x="105682" y="376912"/>
                </a:lnTo>
                <a:lnTo>
                  <a:pt x="144803" y="397527"/>
                </a:lnTo>
                <a:lnTo>
                  <a:pt x="188938" y="416062"/>
                </a:lnTo>
                <a:lnTo>
                  <a:pt x="237653" y="432331"/>
                </a:lnTo>
                <a:lnTo>
                  <a:pt x="290510" y="446151"/>
                </a:lnTo>
                <a:lnTo>
                  <a:pt x="347073" y="457338"/>
                </a:lnTo>
                <a:lnTo>
                  <a:pt x="406908" y="465709"/>
                </a:lnTo>
                <a:lnTo>
                  <a:pt x="406908" y="397890"/>
                </a:lnTo>
                <a:lnTo>
                  <a:pt x="542544" y="541020"/>
                </a:lnTo>
                <a:lnTo>
                  <a:pt x="406908" y="669163"/>
                </a:lnTo>
                <a:lnTo>
                  <a:pt x="406908" y="601345"/>
                </a:lnTo>
                <a:lnTo>
                  <a:pt x="343438" y="592344"/>
                </a:lnTo>
                <a:lnTo>
                  <a:pt x="283976" y="580259"/>
                </a:lnTo>
                <a:lnTo>
                  <a:pt x="228953" y="565328"/>
                </a:lnTo>
                <a:lnTo>
                  <a:pt x="178796" y="547792"/>
                </a:lnTo>
                <a:lnTo>
                  <a:pt x="133934" y="527891"/>
                </a:lnTo>
                <a:lnTo>
                  <a:pt x="94797" y="505863"/>
                </a:lnTo>
                <a:lnTo>
                  <a:pt x="61814" y="481950"/>
                </a:lnTo>
                <a:lnTo>
                  <a:pt x="16025" y="429426"/>
                </a:lnTo>
                <a:lnTo>
                  <a:pt x="0" y="372237"/>
                </a:lnTo>
                <a:lnTo>
                  <a:pt x="0" y="236600"/>
                </a:lnTo>
                <a:lnTo>
                  <a:pt x="14328" y="182346"/>
                </a:lnTo>
                <a:lnTo>
                  <a:pt x="55143" y="132544"/>
                </a:lnTo>
                <a:lnTo>
                  <a:pt x="119189" y="88614"/>
                </a:lnTo>
                <a:lnTo>
                  <a:pt x="158905" y="69294"/>
                </a:lnTo>
                <a:lnTo>
                  <a:pt x="203208" y="51974"/>
                </a:lnTo>
                <a:lnTo>
                  <a:pt x="251690" y="36833"/>
                </a:lnTo>
                <a:lnTo>
                  <a:pt x="303944" y="24046"/>
                </a:lnTo>
                <a:lnTo>
                  <a:pt x="359564" y="13792"/>
                </a:lnTo>
                <a:lnTo>
                  <a:pt x="418142" y="6248"/>
                </a:lnTo>
                <a:lnTo>
                  <a:pt x="479270" y="1591"/>
                </a:lnTo>
                <a:lnTo>
                  <a:pt x="542544" y="0"/>
                </a:lnTo>
                <a:lnTo>
                  <a:pt x="542544" y="135636"/>
                </a:lnTo>
                <a:lnTo>
                  <a:pt x="479270" y="137227"/>
                </a:lnTo>
                <a:lnTo>
                  <a:pt x="418142" y="141884"/>
                </a:lnTo>
                <a:lnTo>
                  <a:pt x="359564" y="149428"/>
                </a:lnTo>
                <a:lnTo>
                  <a:pt x="303944" y="159682"/>
                </a:lnTo>
                <a:lnTo>
                  <a:pt x="251690" y="172469"/>
                </a:lnTo>
                <a:lnTo>
                  <a:pt x="203208" y="187610"/>
                </a:lnTo>
                <a:lnTo>
                  <a:pt x="158905" y="204930"/>
                </a:lnTo>
                <a:lnTo>
                  <a:pt x="119189" y="224250"/>
                </a:lnTo>
                <a:lnTo>
                  <a:pt x="84466" y="245392"/>
                </a:lnTo>
                <a:lnTo>
                  <a:pt x="31629" y="292436"/>
                </a:lnTo>
                <a:lnTo>
                  <a:pt x="3650" y="344642"/>
                </a:lnTo>
                <a:lnTo>
                  <a:pt x="0" y="372237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5337" y="1844989"/>
            <a:ext cx="4850130" cy="93281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要点5：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改变分值确定方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，简便易操作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44450">
              <a:lnSpc>
                <a:spcPct val="100000"/>
              </a:lnSpc>
              <a:spcBef>
                <a:spcPts val="1135"/>
              </a:spcBef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2006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版采用条目法，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2014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版采用权重打分法。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90" y="2013585"/>
            <a:ext cx="6535420" cy="338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要点6：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优化计分评价方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，增强评价方法的可操作性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 marL="962025" indent="-491490">
              <a:lnSpc>
                <a:spcPct val="100000"/>
              </a:lnSpc>
              <a:buClr>
                <a:srgbClr val="000000"/>
              </a:buClr>
              <a:buFont typeface="΢"/>
              <a:buChar char="•"/>
              <a:tabLst>
                <a:tab pos="962025" algn="l"/>
                <a:tab pos="962660" algn="l"/>
              </a:tabLst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取消不参评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的得分项。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΢"/>
              <a:buChar char="•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962025" indent="-491490">
              <a:lnSpc>
                <a:spcPct val="100000"/>
              </a:lnSpc>
              <a:buClr>
                <a:srgbClr val="000000"/>
              </a:buClr>
              <a:buFont typeface="΢"/>
              <a:buChar char="•"/>
              <a:tabLst>
                <a:tab pos="962025" algn="l"/>
                <a:tab pos="962660" algn="l"/>
              </a:tabLst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拓展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条文对不同地域和不同建筑类型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适用性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΢"/>
              <a:buChar char="•"/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962025" indent="-491490">
              <a:lnSpc>
                <a:spcPct val="100000"/>
              </a:lnSpc>
              <a:spcBef>
                <a:spcPts val="5"/>
              </a:spcBef>
              <a:buFont typeface="΢"/>
              <a:buChar char="•"/>
              <a:tabLst>
                <a:tab pos="962025" algn="l"/>
                <a:tab pos="962660" algn="l"/>
              </a:tabLst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不采用得分率的计分方式，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直接累计计分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62025" indent="-491490">
              <a:lnSpc>
                <a:spcPct val="100000"/>
              </a:lnSpc>
              <a:spcBef>
                <a:spcPts val="2210"/>
              </a:spcBef>
              <a:buFont typeface="΢"/>
              <a:buChar char="•"/>
              <a:tabLst>
                <a:tab pos="962025" algn="l"/>
                <a:tab pos="962660" algn="l"/>
              </a:tabLst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抓主要矛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盾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精简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总条目数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2164" y="3680459"/>
            <a:ext cx="3086100" cy="1248410"/>
          </a:xfrm>
          <a:custGeom>
            <a:avLst/>
            <a:gdLst/>
            <a:ahLst/>
            <a:cxnLst/>
            <a:rect l="l" t="t" r="r" b="b"/>
            <a:pathLst>
              <a:path w="3086100" h="1248410">
                <a:moveTo>
                  <a:pt x="0" y="1248156"/>
                </a:moveTo>
                <a:lnTo>
                  <a:pt x="3086099" y="1248156"/>
                </a:lnTo>
                <a:lnTo>
                  <a:pt x="3086099" y="0"/>
                </a:lnTo>
                <a:lnTo>
                  <a:pt x="0" y="0"/>
                </a:lnTo>
                <a:lnTo>
                  <a:pt x="0" y="12481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8928" y="4978908"/>
            <a:ext cx="3083560" cy="617220"/>
          </a:xfrm>
          <a:custGeom>
            <a:avLst/>
            <a:gdLst/>
            <a:ahLst/>
            <a:cxnLst/>
            <a:rect l="l" t="t" r="r" b="b"/>
            <a:pathLst>
              <a:path w="3083559" h="617220">
                <a:moveTo>
                  <a:pt x="0" y="617220"/>
                </a:moveTo>
                <a:lnTo>
                  <a:pt x="3083052" y="617220"/>
                </a:lnTo>
                <a:lnTo>
                  <a:pt x="3083052" y="0"/>
                </a:lnTo>
                <a:lnTo>
                  <a:pt x="0" y="0"/>
                </a:lnTo>
                <a:lnTo>
                  <a:pt x="0" y="6172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22164" y="2389632"/>
            <a:ext cx="3086100" cy="1247140"/>
          </a:xfrm>
          <a:custGeom>
            <a:avLst/>
            <a:gdLst/>
            <a:ahLst/>
            <a:cxnLst/>
            <a:rect l="l" t="t" r="r" b="b"/>
            <a:pathLst>
              <a:path w="3086100" h="1247139">
                <a:moveTo>
                  <a:pt x="0" y="1246632"/>
                </a:moveTo>
                <a:lnTo>
                  <a:pt x="3086099" y="1246632"/>
                </a:lnTo>
                <a:lnTo>
                  <a:pt x="3086099" y="0"/>
                </a:lnTo>
                <a:lnTo>
                  <a:pt x="0" y="0"/>
                </a:lnTo>
                <a:lnTo>
                  <a:pt x="0" y="12466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45353" y="2358542"/>
            <a:ext cx="1610360" cy="13112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495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安全耐久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00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健康舒适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10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生活便利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05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资源节约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——10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10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环境宜居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1475" y="3604259"/>
            <a:ext cx="1431036" cy="1066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9324" y="3750564"/>
            <a:ext cx="816863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4147" y="3624071"/>
            <a:ext cx="1346200" cy="981710"/>
          </a:xfrm>
          <a:custGeom>
            <a:avLst/>
            <a:gdLst/>
            <a:ahLst/>
            <a:cxnLst/>
            <a:rect l="l" t="t" r="r" b="b"/>
            <a:pathLst>
              <a:path w="1346200" h="981710">
                <a:moveTo>
                  <a:pt x="672846" y="0"/>
                </a:moveTo>
                <a:lnTo>
                  <a:pt x="617662" y="1626"/>
                </a:lnTo>
                <a:lnTo>
                  <a:pt x="563707" y="6422"/>
                </a:lnTo>
                <a:lnTo>
                  <a:pt x="511153" y="14262"/>
                </a:lnTo>
                <a:lnTo>
                  <a:pt x="460174" y="25017"/>
                </a:lnTo>
                <a:lnTo>
                  <a:pt x="410944" y="38564"/>
                </a:lnTo>
                <a:lnTo>
                  <a:pt x="363634" y="54774"/>
                </a:lnTo>
                <a:lnTo>
                  <a:pt x="318419" y="73523"/>
                </a:lnTo>
                <a:lnTo>
                  <a:pt x="275472" y="94683"/>
                </a:lnTo>
                <a:lnTo>
                  <a:pt x="234965" y="118128"/>
                </a:lnTo>
                <a:lnTo>
                  <a:pt x="197072" y="143732"/>
                </a:lnTo>
                <a:lnTo>
                  <a:pt x="161966" y="171368"/>
                </a:lnTo>
                <a:lnTo>
                  <a:pt x="129820" y="200911"/>
                </a:lnTo>
                <a:lnTo>
                  <a:pt x="100807" y="232235"/>
                </a:lnTo>
                <a:lnTo>
                  <a:pt x="75101" y="265211"/>
                </a:lnTo>
                <a:lnTo>
                  <a:pt x="52875" y="299716"/>
                </a:lnTo>
                <a:lnTo>
                  <a:pt x="34302" y="335621"/>
                </a:lnTo>
                <a:lnTo>
                  <a:pt x="19554" y="372801"/>
                </a:lnTo>
                <a:lnTo>
                  <a:pt x="8806" y="411130"/>
                </a:lnTo>
                <a:lnTo>
                  <a:pt x="2230" y="450481"/>
                </a:lnTo>
                <a:lnTo>
                  <a:pt x="0" y="490727"/>
                </a:lnTo>
                <a:lnTo>
                  <a:pt x="2230" y="530974"/>
                </a:lnTo>
                <a:lnTo>
                  <a:pt x="8806" y="570325"/>
                </a:lnTo>
                <a:lnTo>
                  <a:pt x="19554" y="608654"/>
                </a:lnTo>
                <a:lnTo>
                  <a:pt x="34302" y="645834"/>
                </a:lnTo>
                <a:lnTo>
                  <a:pt x="52875" y="681739"/>
                </a:lnTo>
                <a:lnTo>
                  <a:pt x="75101" y="716244"/>
                </a:lnTo>
                <a:lnTo>
                  <a:pt x="100807" y="749220"/>
                </a:lnTo>
                <a:lnTo>
                  <a:pt x="129820" y="780544"/>
                </a:lnTo>
                <a:lnTo>
                  <a:pt x="161966" y="810087"/>
                </a:lnTo>
                <a:lnTo>
                  <a:pt x="197072" y="837723"/>
                </a:lnTo>
                <a:lnTo>
                  <a:pt x="234965" y="863327"/>
                </a:lnTo>
                <a:lnTo>
                  <a:pt x="275472" y="886772"/>
                </a:lnTo>
                <a:lnTo>
                  <a:pt x="318419" y="907932"/>
                </a:lnTo>
                <a:lnTo>
                  <a:pt x="363634" y="926681"/>
                </a:lnTo>
                <a:lnTo>
                  <a:pt x="410944" y="942891"/>
                </a:lnTo>
                <a:lnTo>
                  <a:pt x="460174" y="956438"/>
                </a:lnTo>
                <a:lnTo>
                  <a:pt x="511153" y="967193"/>
                </a:lnTo>
                <a:lnTo>
                  <a:pt x="563707" y="975033"/>
                </a:lnTo>
                <a:lnTo>
                  <a:pt x="617662" y="979829"/>
                </a:lnTo>
                <a:lnTo>
                  <a:pt x="672846" y="981455"/>
                </a:lnTo>
                <a:lnTo>
                  <a:pt x="728029" y="979829"/>
                </a:lnTo>
                <a:lnTo>
                  <a:pt x="781984" y="975033"/>
                </a:lnTo>
                <a:lnTo>
                  <a:pt x="834538" y="967193"/>
                </a:lnTo>
                <a:lnTo>
                  <a:pt x="885517" y="956438"/>
                </a:lnTo>
                <a:lnTo>
                  <a:pt x="934747" y="942891"/>
                </a:lnTo>
                <a:lnTo>
                  <a:pt x="982057" y="926681"/>
                </a:lnTo>
                <a:lnTo>
                  <a:pt x="1027272" y="907932"/>
                </a:lnTo>
                <a:lnTo>
                  <a:pt x="1070219" y="886772"/>
                </a:lnTo>
                <a:lnTo>
                  <a:pt x="1110726" y="863327"/>
                </a:lnTo>
                <a:lnTo>
                  <a:pt x="1148619" y="837723"/>
                </a:lnTo>
                <a:lnTo>
                  <a:pt x="1183725" y="810087"/>
                </a:lnTo>
                <a:lnTo>
                  <a:pt x="1215871" y="780544"/>
                </a:lnTo>
                <a:lnTo>
                  <a:pt x="1244884" y="749220"/>
                </a:lnTo>
                <a:lnTo>
                  <a:pt x="1270590" y="716244"/>
                </a:lnTo>
                <a:lnTo>
                  <a:pt x="1292816" y="681739"/>
                </a:lnTo>
                <a:lnTo>
                  <a:pt x="1311389" y="645834"/>
                </a:lnTo>
                <a:lnTo>
                  <a:pt x="1326137" y="608654"/>
                </a:lnTo>
                <a:lnTo>
                  <a:pt x="1336885" y="570325"/>
                </a:lnTo>
                <a:lnTo>
                  <a:pt x="1343461" y="530974"/>
                </a:lnTo>
                <a:lnTo>
                  <a:pt x="1345692" y="490727"/>
                </a:lnTo>
                <a:lnTo>
                  <a:pt x="1343461" y="450481"/>
                </a:lnTo>
                <a:lnTo>
                  <a:pt x="1336885" y="411130"/>
                </a:lnTo>
                <a:lnTo>
                  <a:pt x="1326137" y="372801"/>
                </a:lnTo>
                <a:lnTo>
                  <a:pt x="1311389" y="335621"/>
                </a:lnTo>
                <a:lnTo>
                  <a:pt x="1292816" y="299716"/>
                </a:lnTo>
                <a:lnTo>
                  <a:pt x="1270590" y="265211"/>
                </a:lnTo>
                <a:lnTo>
                  <a:pt x="1244884" y="232235"/>
                </a:lnTo>
                <a:lnTo>
                  <a:pt x="1215871" y="200911"/>
                </a:lnTo>
                <a:lnTo>
                  <a:pt x="1183725" y="171368"/>
                </a:lnTo>
                <a:lnTo>
                  <a:pt x="1148619" y="143732"/>
                </a:lnTo>
                <a:lnTo>
                  <a:pt x="1110726" y="118128"/>
                </a:lnTo>
                <a:lnTo>
                  <a:pt x="1070219" y="94683"/>
                </a:lnTo>
                <a:lnTo>
                  <a:pt x="1027272" y="73523"/>
                </a:lnTo>
                <a:lnTo>
                  <a:pt x="982057" y="54774"/>
                </a:lnTo>
                <a:lnTo>
                  <a:pt x="934747" y="38564"/>
                </a:lnTo>
                <a:lnTo>
                  <a:pt x="885517" y="25017"/>
                </a:lnTo>
                <a:lnTo>
                  <a:pt x="834538" y="14262"/>
                </a:lnTo>
                <a:lnTo>
                  <a:pt x="781984" y="6422"/>
                </a:lnTo>
                <a:lnTo>
                  <a:pt x="728029" y="1626"/>
                </a:lnTo>
                <a:lnTo>
                  <a:pt x="67284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16455" y="3818890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条文 类型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4428" y="2499360"/>
            <a:ext cx="135331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92652" y="2581655"/>
            <a:ext cx="816863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96055" y="2548127"/>
            <a:ext cx="1210310" cy="795655"/>
          </a:xfrm>
          <a:custGeom>
            <a:avLst/>
            <a:gdLst/>
            <a:ahLst/>
            <a:cxnLst/>
            <a:rect l="l" t="t" r="r" b="b"/>
            <a:pathLst>
              <a:path w="1210310" h="795654">
                <a:moveTo>
                  <a:pt x="0" y="397763"/>
                </a:moveTo>
                <a:lnTo>
                  <a:pt x="2769" y="359451"/>
                </a:lnTo>
                <a:lnTo>
                  <a:pt x="10909" y="322171"/>
                </a:lnTo>
                <a:lnTo>
                  <a:pt x="24167" y="286088"/>
                </a:lnTo>
                <a:lnTo>
                  <a:pt x="42287" y="251370"/>
                </a:lnTo>
                <a:lnTo>
                  <a:pt x="65017" y="218182"/>
                </a:lnTo>
                <a:lnTo>
                  <a:pt x="92103" y="186693"/>
                </a:lnTo>
                <a:lnTo>
                  <a:pt x="123292" y="157068"/>
                </a:lnTo>
                <a:lnTo>
                  <a:pt x="158329" y="129474"/>
                </a:lnTo>
                <a:lnTo>
                  <a:pt x="196962" y="104077"/>
                </a:lnTo>
                <a:lnTo>
                  <a:pt x="238937" y="81044"/>
                </a:lnTo>
                <a:lnTo>
                  <a:pt x="284000" y="60542"/>
                </a:lnTo>
                <a:lnTo>
                  <a:pt x="331897" y="42737"/>
                </a:lnTo>
                <a:lnTo>
                  <a:pt x="382376" y="27796"/>
                </a:lnTo>
                <a:lnTo>
                  <a:pt x="435181" y="15885"/>
                </a:lnTo>
                <a:lnTo>
                  <a:pt x="490061" y="7171"/>
                </a:lnTo>
                <a:lnTo>
                  <a:pt x="546761" y="1820"/>
                </a:lnTo>
                <a:lnTo>
                  <a:pt x="605028" y="0"/>
                </a:lnTo>
                <a:lnTo>
                  <a:pt x="663294" y="1820"/>
                </a:lnTo>
                <a:lnTo>
                  <a:pt x="719994" y="7171"/>
                </a:lnTo>
                <a:lnTo>
                  <a:pt x="774874" y="15885"/>
                </a:lnTo>
                <a:lnTo>
                  <a:pt x="827679" y="27796"/>
                </a:lnTo>
                <a:lnTo>
                  <a:pt x="878158" y="42737"/>
                </a:lnTo>
                <a:lnTo>
                  <a:pt x="926055" y="60542"/>
                </a:lnTo>
                <a:lnTo>
                  <a:pt x="971118" y="81044"/>
                </a:lnTo>
                <a:lnTo>
                  <a:pt x="1013093" y="104077"/>
                </a:lnTo>
                <a:lnTo>
                  <a:pt x="1051726" y="129474"/>
                </a:lnTo>
                <a:lnTo>
                  <a:pt x="1086763" y="157068"/>
                </a:lnTo>
                <a:lnTo>
                  <a:pt x="1117952" y="186693"/>
                </a:lnTo>
                <a:lnTo>
                  <a:pt x="1145038" y="218182"/>
                </a:lnTo>
                <a:lnTo>
                  <a:pt x="1167768" y="251370"/>
                </a:lnTo>
                <a:lnTo>
                  <a:pt x="1185888" y="286088"/>
                </a:lnTo>
                <a:lnTo>
                  <a:pt x="1199146" y="322171"/>
                </a:lnTo>
                <a:lnTo>
                  <a:pt x="1207286" y="359451"/>
                </a:lnTo>
                <a:lnTo>
                  <a:pt x="1210056" y="397763"/>
                </a:lnTo>
                <a:lnTo>
                  <a:pt x="1207286" y="436076"/>
                </a:lnTo>
                <a:lnTo>
                  <a:pt x="1199146" y="473356"/>
                </a:lnTo>
                <a:lnTo>
                  <a:pt x="1185888" y="509439"/>
                </a:lnTo>
                <a:lnTo>
                  <a:pt x="1167768" y="544157"/>
                </a:lnTo>
                <a:lnTo>
                  <a:pt x="1145038" y="577345"/>
                </a:lnTo>
                <a:lnTo>
                  <a:pt x="1117952" y="608834"/>
                </a:lnTo>
                <a:lnTo>
                  <a:pt x="1086763" y="638459"/>
                </a:lnTo>
                <a:lnTo>
                  <a:pt x="1051726" y="666053"/>
                </a:lnTo>
                <a:lnTo>
                  <a:pt x="1013093" y="691450"/>
                </a:lnTo>
                <a:lnTo>
                  <a:pt x="971118" y="714483"/>
                </a:lnTo>
                <a:lnTo>
                  <a:pt x="926055" y="734985"/>
                </a:lnTo>
                <a:lnTo>
                  <a:pt x="878158" y="752790"/>
                </a:lnTo>
                <a:lnTo>
                  <a:pt x="827679" y="767731"/>
                </a:lnTo>
                <a:lnTo>
                  <a:pt x="774874" y="779642"/>
                </a:lnTo>
                <a:lnTo>
                  <a:pt x="719994" y="788356"/>
                </a:lnTo>
                <a:lnTo>
                  <a:pt x="663294" y="793707"/>
                </a:lnTo>
                <a:lnTo>
                  <a:pt x="605028" y="795527"/>
                </a:lnTo>
                <a:lnTo>
                  <a:pt x="546761" y="793707"/>
                </a:lnTo>
                <a:lnTo>
                  <a:pt x="490061" y="788356"/>
                </a:lnTo>
                <a:lnTo>
                  <a:pt x="435181" y="779642"/>
                </a:lnTo>
                <a:lnTo>
                  <a:pt x="382376" y="767731"/>
                </a:lnTo>
                <a:lnTo>
                  <a:pt x="331897" y="752790"/>
                </a:lnTo>
                <a:lnTo>
                  <a:pt x="284000" y="734985"/>
                </a:lnTo>
                <a:lnTo>
                  <a:pt x="238937" y="714483"/>
                </a:lnTo>
                <a:lnTo>
                  <a:pt x="196962" y="691450"/>
                </a:lnTo>
                <a:lnTo>
                  <a:pt x="158329" y="666053"/>
                </a:lnTo>
                <a:lnTo>
                  <a:pt x="123292" y="638459"/>
                </a:lnTo>
                <a:lnTo>
                  <a:pt x="92103" y="608834"/>
                </a:lnTo>
                <a:lnTo>
                  <a:pt x="65017" y="577345"/>
                </a:lnTo>
                <a:lnTo>
                  <a:pt x="42287" y="544157"/>
                </a:lnTo>
                <a:lnTo>
                  <a:pt x="24167" y="509439"/>
                </a:lnTo>
                <a:lnTo>
                  <a:pt x="10909" y="473356"/>
                </a:lnTo>
                <a:lnTo>
                  <a:pt x="2769" y="436076"/>
                </a:lnTo>
                <a:lnTo>
                  <a:pt x="0" y="397763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59784" y="2649677"/>
            <a:ext cx="48323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控制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4428" y="3666744"/>
            <a:ext cx="135331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92652" y="3749040"/>
            <a:ext cx="816863" cy="839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96055" y="3715511"/>
            <a:ext cx="1210310" cy="795655"/>
          </a:xfrm>
          <a:custGeom>
            <a:avLst/>
            <a:gdLst/>
            <a:ahLst/>
            <a:cxnLst/>
            <a:rect l="l" t="t" r="r" b="b"/>
            <a:pathLst>
              <a:path w="1210310" h="795654">
                <a:moveTo>
                  <a:pt x="0" y="397763"/>
                </a:moveTo>
                <a:lnTo>
                  <a:pt x="2769" y="359451"/>
                </a:lnTo>
                <a:lnTo>
                  <a:pt x="10909" y="322171"/>
                </a:lnTo>
                <a:lnTo>
                  <a:pt x="24167" y="286088"/>
                </a:lnTo>
                <a:lnTo>
                  <a:pt x="42287" y="251370"/>
                </a:lnTo>
                <a:lnTo>
                  <a:pt x="65017" y="218182"/>
                </a:lnTo>
                <a:lnTo>
                  <a:pt x="92103" y="186693"/>
                </a:lnTo>
                <a:lnTo>
                  <a:pt x="123292" y="157068"/>
                </a:lnTo>
                <a:lnTo>
                  <a:pt x="158329" y="129474"/>
                </a:lnTo>
                <a:lnTo>
                  <a:pt x="196962" y="104077"/>
                </a:lnTo>
                <a:lnTo>
                  <a:pt x="238937" y="81044"/>
                </a:lnTo>
                <a:lnTo>
                  <a:pt x="284000" y="60542"/>
                </a:lnTo>
                <a:lnTo>
                  <a:pt x="331897" y="42737"/>
                </a:lnTo>
                <a:lnTo>
                  <a:pt x="382376" y="27796"/>
                </a:lnTo>
                <a:lnTo>
                  <a:pt x="435181" y="15885"/>
                </a:lnTo>
                <a:lnTo>
                  <a:pt x="490061" y="7171"/>
                </a:lnTo>
                <a:lnTo>
                  <a:pt x="546761" y="1820"/>
                </a:lnTo>
                <a:lnTo>
                  <a:pt x="605028" y="0"/>
                </a:lnTo>
                <a:lnTo>
                  <a:pt x="663294" y="1820"/>
                </a:lnTo>
                <a:lnTo>
                  <a:pt x="719994" y="7171"/>
                </a:lnTo>
                <a:lnTo>
                  <a:pt x="774874" y="15885"/>
                </a:lnTo>
                <a:lnTo>
                  <a:pt x="827679" y="27796"/>
                </a:lnTo>
                <a:lnTo>
                  <a:pt x="878158" y="42737"/>
                </a:lnTo>
                <a:lnTo>
                  <a:pt x="926055" y="60542"/>
                </a:lnTo>
                <a:lnTo>
                  <a:pt x="971118" y="81044"/>
                </a:lnTo>
                <a:lnTo>
                  <a:pt x="1013093" y="104077"/>
                </a:lnTo>
                <a:lnTo>
                  <a:pt x="1051726" y="129474"/>
                </a:lnTo>
                <a:lnTo>
                  <a:pt x="1086763" y="157068"/>
                </a:lnTo>
                <a:lnTo>
                  <a:pt x="1117952" y="186693"/>
                </a:lnTo>
                <a:lnTo>
                  <a:pt x="1145038" y="218182"/>
                </a:lnTo>
                <a:lnTo>
                  <a:pt x="1167768" y="251370"/>
                </a:lnTo>
                <a:lnTo>
                  <a:pt x="1185888" y="286088"/>
                </a:lnTo>
                <a:lnTo>
                  <a:pt x="1199146" y="322171"/>
                </a:lnTo>
                <a:lnTo>
                  <a:pt x="1207286" y="359451"/>
                </a:lnTo>
                <a:lnTo>
                  <a:pt x="1210056" y="397763"/>
                </a:lnTo>
                <a:lnTo>
                  <a:pt x="1207286" y="436076"/>
                </a:lnTo>
                <a:lnTo>
                  <a:pt x="1199146" y="473356"/>
                </a:lnTo>
                <a:lnTo>
                  <a:pt x="1185888" y="509439"/>
                </a:lnTo>
                <a:lnTo>
                  <a:pt x="1167768" y="544157"/>
                </a:lnTo>
                <a:lnTo>
                  <a:pt x="1145038" y="577345"/>
                </a:lnTo>
                <a:lnTo>
                  <a:pt x="1117952" y="608834"/>
                </a:lnTo>
                <a:lnTo>
                  <a:pt x="1086763" y="638459"/>
                </a:lnTo>
                <a:lnTo>
                  <a:pt x="1051726" y="666053"/>
                </a:lnTo>
                <a:lnTo>
                  <a:pt x="1013093" y="691450"/>
                </a:lnTo>
                <a:lnTo>
                  <a:pt x="971118" y="714483"/>
                </a:lnTo>
                <a:lnTo>
                  <a:pt x="926055" y="734985"/>
                </a:lnTo>
                <a:lnTo>
                  <a:pt x="878158" y="752790"/>
                </a:lnTo>
                <a:lnTo>
                  <a:pt x="827679" y="767731"/>
                </a:lnTo>
                <a:lnTo>
                  <a:pt x="774874" y="779642"/>
                </a:lnTo>
                <a:lnTo>
                  <a:pt x="719994" y="788356"/>
                </a:lnTo>
                <a:lnTo>
                  <a:pt x="663294" y="793707"/>
                </a:lnTo>
                <a:lnTo>
                  <a:pt x="605028" y="795527"/>
                </a:lnTo>
                <a:lnTo>
                  <a:pt x="546761" y="793707"/>
                </a:lnTo>
                <a:lnTo>
                  <a:pt x="490061" y="788356"/>
                </a:lnTo>
                <a:lnTo>
                  <a:pt x="435181" y="779642"/>
                </a:lnTo>
                <a:lnTo>
                  <a:pt x="382376" y="767731"/>
                </a:lnTo>
                <a:lnTo>
                  <a:pt x="331897" y="752790"/>
                </a:lnTo>
                <a:lnTo>
                  <a:pt x="284000" y="734985"/>
                </a:lnTo>
                <a:lnTo>
                  <a:pt x="238937" y="714483"/>
                </a:lnTo>
                <a:lnTo>
                  <a:pt x="196962" y="691450"/>
                </a:lnTo>
                <a:lnTo>
                  <a:pt x="158329" y="666053"/>
                </a:lnTo>
                <a:lnTo>
                  <a:pt x="123292" y="638459"/>
                </a:lnTo>
                <a:lnTo>
                  <a:pt x="92103" y="608834"/>
                </a:lnTo>
                <a:lnTo>
                  <a:pt x="65017" y="577345"/>
                </a:lnTo>
                <a:lnTo>
                  <a:pt x="42287" y="544157"/>
                </a:lnTo>
                <a:lnTo>
                  <a:pt x="24167" y="509439"/>
                </a:lnTo>
                <a:lnTo>
                  <a:pt x="10909" y="473356"/>
                </a:lnTo>
                <a:lnTo>
                  <a:pt x="2769" y="436076"/>
                </a:lnTo>
                <a:lnTo>
                  <a:pt x="0" y="397763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59784" y="3818382"/>
            <a:ext cx="48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9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评分 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24428" y="4779264"/>
            <a:ext cx="1353312" cy="937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92652" y="4860035"/>
            <a:ext cx="816863" cy="839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96055" y="4828032"/>
            <a:ext cx="1210310" cy="794385"/>
          </a:xfrm>
          <a:custGeom>
            <a:avLst/>
            <a:gdLst/>
            <a:ahLst/>
            <a:cxnLst/>
            <a:rect l="l" t="t" r="r" b="b"/>
            <a:pathLst>
              <a:path w="1210310" h="794385">
                <a:moveTo>
                  <a:pt x="0" y="397002"/>
                </a:moveTo>
                <a:lnTo>
                  <a:pt x="2769" y="358776"/>
                </a:lnTo>
                <a:lnTo>
                  <a:pt x="24167" y="285571"/>
                </a:lnTo>
                <a:lnTo>
                  <a:pt x="42287" y="250924"/>
                </a:lnTo>
                <a:lnTo>
                  <a:pt x="65017" y="217803"/>
                </a:lnTo>
                <a:lnTo>
                  <a:pt x="92103" y="186374"/>
                </a:lnTo>
                <a:lnTo>
                  <a:pt x="123292" y="156804"/>
                </a:lnTo>
                <a:lnTo>
                  <a:pt x="158329" y="129260"/>
                </a:lnTo>
                <a:lnTo>
                  <a:pt x="196962" y="103908"/>
                </a:lnTo>
                <a:lnTo>
                  <a:pt x="238937" y="80915"/>
                </a:lnTo>
                <a:lnTo>
                  <a:pt x="284000" y="60447"/>
                </a:lnTo>
                <a:lnTo>
                  <a:pt x="331897" y="42671"/>
                </a:lnTo>
                <a:lnTo>
                  <a:pt x="382376" y="27753"/>
                </a:lnTo>
                <a:lnTo>
                  <a:pt x="435181" y="15861"/>
                </a:lnTo>
                <a:lnTo>
                  <a:pt x="490061" y="7160"/>
                </a:lnTo>
                <a:lnTo>
                  <a:pt x="546761" y="1817"/>
                </a:lnTo>
                <a:lnTo>
                  <a:pt x="605028" y="0"/>
                </a:lnTo>
                <a:lnTo>
                  <a:pt x="663294" y="1817"/>
                </a:lnTo>
                <a:lnTo>
                  <a:pt x="719994" y="7160"/>
                </a:lnTo>
                <a:lnTo>
                  <a:pt x="774874" y="15861"/>
                </a:lnTo>
                <a:lnTo>
                  <a:pt x="827679" y="27753"/>
                </a:lnTo>
                <a:lnTo>
                  <a:pt x="878158" y="42671"/>
                </a:lnTo>
                <a:lnTo>
                  <a:pt x="926055" y="60447"/>
                </a:lnTo>
                <a:lnTo>
                  <a:pt x="971118" y="80915"/>
                </a:lnTo>
                <a:lnTo>
                  <a:pt x="1013093" y="103908"/>
                </a:lnTo>
                <a:lnTo>
                  <a:pt x="1051726" y="129260"/>
                </a:lnTo>
                <a:lnTo>
                  <a:pt x="1086763" y="156804"/>
                </a:lnTo>
                <a:lnTo>
                  <a:pt x="1117952" y="186374"/>
                </a:lnTo>
                <a:lnTo>
                  <a:pt x="1145038" y="217803"/>
                </a:lnTo>
                <a:lnTo>
                  <a:pt x="1167768" y="250924"/>
                </a:lnTo>
                <a:lnTo>
                  <a:pt x="1185888" y="285571"/>
                </a:lnTo>
                <a:lnTo>
                  <a:pt x="1199146" y="321577"/>
                </a:lnTo>
                <a:lnTo>
                  <a:pt x="1210056" y="397002"/>
                </a:lnTo>
                <a:lnTo>
                  <a:pt x="1207286" y="435227"/>
                </a:lnTo>
                <a:lnTo>
                  <a:pt x="1185888" y="508432"/>
                </a:lnTo>
                <a:lnTo>
                  <a:pt x="1167768" y="543079"/>
                </a:lnTo>
                <a:lnTo>
                  <a:pt x="1145038" y="576200"/>
                </a:lnTo>
                <a:lnTo>
                  <a:pt x="1117952" y="607629"/>
                </a:lnTo>
                <a:lnTo>
                  <a:pt x="1086763" y="637199"/>
                </a:lnTo>
                <a:lnTo>
                  <a:pt x="1051726" y="664743"/>
                </a:lnTo>
                <a:lnTo>
                  <a:pt x="1013093" y="690095"/>
                </a:lnTo>
                <a:lnTo>
                  <a:pt x="971118" y="713088"/>
                </a:lnTo>
                <a:lnTo>
                  <a:pt x="926055" y="733556"/>
                </a:lnTo>
                <a:lnTo>
                  <a:pt x="878158" y="751332"/>
                </a:lnTo>
                <a:lnTo>
                  <a:pt x="827679" y="766250"/>
                </a:lnTo>
                <a:lnTo>
                  <a:pt x="774874" y="778142"/>
                </a:lnTo>
                <a:lnTo>
                  <a:pt x="719994" y="786843"/>
                </a:lnTo>
                <a:lnTo>
                  <a:pt x="663294" y="792186"/>
                </a:lnTo>
                <a:lnTo>
                  <a:pt x="605028" y="794004"/>
                </a:lnTo>
                <a:lnTo>
                  <a:pt x="546761" y="792186"/>
                </a:lnTo>
                <a:lnTo>
                  <a:pt x="490061" y="786843"/>
                </a:lnTo>
                <a:lnTo>
                  <a:pt x="435181" y="778142"/>
                </a:lnTo>
                <a:lnTo>
                  <a:pt x="382376" y="766250"/>
                </a:lnTo>
                <a:lnTo>
                  <a:pt x="331897" y="751332"/>
                </a:lnTo>
                <a:lnTo>
                  <a:pt x="284000" y="733556"/>
                </a:lnTo>
                <a:lnTo>
                  <a:pt x="238937" y="713088"/>
                </a:lnTo>
                <a:lnTo>
                  <a:pt x="196962" y="690095"/>
                </a:lnTo>
                <a:lnTo>
                  <a:pt x="158329" y="664743"/>
                </a:lnTo>
                <a:lnTo>
                  <a:pt x="123292" y="637199"/>
                </a:lnTo>
                <a:lnTo>
                  <a:pt x="92103" y="607629"/>
                </a:lnTo>
                <a:lnTo>
                  <a:pt x="65017" y="576200"/>
                </a:lnTo>
                <a:lnTo>
                  <a:pt x="42287" y="543079"/>
                </a:lnTo>
                <a:lnTo>
                  <a:pt x="24167" y="508432"/>
                </a:lnTo>
                <a:lnTo>
                  <a:pt x="10909" y="472426"/>
                </a:lnTo>
                <a:lnTo>
                  <a:pt x="0" y="397002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859784" y="4929327"/>
            <a:ext cx="4832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加分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97479" y="3939540"/>
            <a:ext cx="630935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40786" y="3958463"/>
            <a:ext cx="544830" cy="108585"/>
          </a:xfrm>
          <a:custGeom>
            <a:avLst/>
            <a:gdLst/>
            <a:ahLst/>
            <a:cxnLst/>
            <a:rect l="l" t="t" r="r" b="b"/>
            <a:pathLst>
              <a:path w="544829" h="108585">
                <a:moveTo>
                  <a:pt x="544322" y="0"/>
                </a:moveTo>
                <a:lnTo>
                  <a:pt x="0" y="0"/>
                </a:lnTo>
                <a:lnTo>
                  <a:pt x="0" y="108585"/>
                </a:lnTo>
                <a:lnTo>
                  <a:pt x="544322" y="108585"/>
                </a:lnTo>
                <a:lnTo>
                  <a:pt x="54432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40786" y="4121403"/>
            <a:ext cx="544830" cy="108585"/>
          </a:xfrm>
          <a:custGeom>
            <a:avLst/>
            <a:gdLst/>
            <a:ahLst/>
            <a:cxnLst/>
            <a:rect l="l" t="t" r="r" b="b"/>
            <a:pathLst>
              <a:path w="544829" h="108585">
                <a:moveTo>
                  <a:pt x="544322" y="0"/>
                </a:moveTo>
                <a:lnTo>
                  <a:pt x="0" y="0"/>
                </a:lnTo>
                <a:lnTo>
                  <a:pt x="0" y="108585"/>
                </a:lnTo>
                <a:lnTo>
                  <a:pt x="544322" y="108585"/>
                </a:lnTo>
                <a:lnTo>
                  <a:pt x="54432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66388" y="3386328"/>
            <a:ext cx="505967" cy="300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84954" y="3547236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34" y="0"/>
                </a:moveTo>
                <a:lnTo>
                  <a:pt x="0" y="0"/>
                </a:lnTo>
                <a:lnTo>
                  <a:pt x="0" y="73151"/>
                </a:lnTo>
                <a:lnTo>
                  <a:pt x="68834" y="73151"/>
                </a:lnTo>
                <a:lnTo>
                  <a:pt x="6883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08805" y="3512820"/>
            <a:ext cx="421640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132" y="0"/>
                </a:lnTo>
              </a:path>
            </a:pathLst>
          </a:custGeom>
          <a:ln w="68834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84954" y="3405251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34" y="0"/>
                </a:moveTo>
                <a:lnTo>
                  <a:pt x="0" y="0"/>
                </a:lnTo>
                <a:lnTo>
                  <a:pt x="0" y="73151"/>
                </a:lnTo>
                <a:lnTo>
                  <a:pt x="68834" y="73151"/>
                </a:lnTo>
                <a:lnTo>
                  <a:pt x="6883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46576" y="4543044"/>
            <a:ext cx="504444" cy="300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64380" y="4703953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34" y="0"/>
                </a:moveTo>
                <a:lnTo>
                  <a:pt x="0" y="0"/>
                </a:lnTo>
                <a:lnTo>
                  <a:pt x="0" y="73152"/>
                </a:lnTo>
                <a:lnTo>
                  <a:pt x="68834" y="73152"/>
                </a:lnTo>
                <a:lnTo>
                  <a:pt x="6883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88740" y="4669535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115" y="0"/>
                </a:lnTo>
              </a:path>
            </a:pathLst>
          </a:custGeom>
          <a:ln w="68833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64380" y="4561966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34" y="0"/>
                </a:moveTo>
                <a:lnTo>
                  <a:pt x="0" y="0"/>
                </a:lnTo>
                <a:lnTo>
                  <a:pt x="0" y="73151"/>
                </a:lnTo>
                <a:lnTo>
                  <a:pt x="68834" y="73151"/>
                </a:lnTo>
                <a:lnTo>
                  <a:pt x="6883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257291" y="3647592"/>
            <a:ext cx="1610360" cy="13106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495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安全耐久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395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健康舒适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——11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05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生活便利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——13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10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资源节约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——18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63195" indent="-151130">
              <a:lnSpc>
                <a:spcPct val="100000"/>
              </a:lnSpc>
              <a:spcBef>
                <a:spcPts val="410"/>
              </a:spcBef>
              <a:buAutoNum type="arabicPlain" startAt="4"/>
              <a:tabLst>
                <a:tab pos="163830" algn="l"/>
              </a:tabLst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环境宜居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350" spc="2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67578" y="5150865"/>
            <a:ext cx="17691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350" spc="-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提高与创新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——10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57928" y="2639567"/>
            <a:ext cx="355091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00600" y="2659379"/>
            <a:ext cx="269875" cy="502920"/>
          </a:xfrm>
          <a:custGeom>
            <a:avLst/>
            <a:gdLst/>
            <a:ahLst/>
            <a:cxnLst/>
            <a:rect l="l" t="t" r="r" b="b"/>
            <a:pathLst>
              <a:path w="269875" h="502919">
                <a:moveTo>
                  <a:pt x="134874" y="0"/>
                </a:moveTo>
                <a:lnTo>
                  <a:pt x="134874" y="125730"/>
                </a:lnTo>
                <a:lnTo>
                  <a:pt x="0" y="125730"/>
                </a:lnTo>
                <a:lnTo>
                  <a:pt x="0" y="377190"/>
                </a:lnTo>
                <a:lnTo>
                  <a:pt x="134874" y="377190"/>
                </a:lnTo>
                <a:lnTo>
                  <a:pt x="134874" y="502920"/>
                </a:lnTo>
                <a:lnTo>
                  <a:pt x="269748" y="251460"/>
                </a:lnTo>
                <a:lnTo>
                  <a:pt x="1348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67071" y="3843528"/>
            <a:ext cx="355091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09744" y="3863340"/>
            <a:ext cx="269875" cy="502920"/>
          </a:xfrm>
          <a:custGeom>
            <a:avLst/>
            <a:gdLst/>
            <a:ahLst/>
            <a:cxnLst/>
            <a:rect l="l" t="t" r="r" b="b"/>
            <a:pathLst>
              <a:path w="269875" h="502920">
                <a:moveTo>
                  <a:pt x="134873" y="0"/>
                </a:moveTo>
                <a:lnTo>
                  <a:pt x="134873" y="125730"/>
                </a:lnTo>
                <a:lnTo>
                  <a:pt x="0" y="125730"/>
                </a:lnTo>
                <a:lnTo>
                  <a:pt x="0" y="377190"/>
                </a:lnTo>
                <a:lnTo>
                  <a:pt x="134873" y="377190"/>
                </a:lnTo>
                <a:lnTo>
                  <a:pt x="134873" y="502920"/>
                </a:lnTo>
                <a:lnTo>
                  <a:pt x="269747" y="251460"/>
                </a:lnTo>
                <a:lnTo>
                  <a:pt x="13487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57928" y="4953000"/>
            <a:ext cx="355091" cy="589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00600" y="4972811"/>
            <a:ext cx="269875" cy="504825"/>
          </a:xfrm>
          <a:custGeom>
            <a:avLst/>
            <a:gdLst/>
            <a:ahLst/>
            <a:cxnLst/>
            <a:rect l="l" t="t" r="r" b="b"/>
            <a:pathLst>
              <a:path w="269875" h="504825">
                <a:moveTo>
                  <a:pt x="134874" y="0"/>
                </a:moveTo>
                <a:lnTo>
                  <a:pt x="134874" y="126111"/>
                </a:lnTo>
                <a:lnTo>
                  <a:pt x="0" y="126111"/>
                </a:lnTo>
                <a:lnTo>
                  <a:pt x="0" y="378332"/>
                </a:lnTo>
                <a:lnTo>
                  <a:pt x="134874" y="378332"/>
                </a:lnTo>
                <a:lnTo>
                  <a:pt x="134874" y="504444"/>
                </a:lnTo>
                <a:lnTo>
                  <a:pt x="269748" y="252221"/>
                </a:lnTo>
                <a:lnTo>
                  <a:pt x="1348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685913" y="2637282"/>
            <a:ext cx="23876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2385">
              <a:lnSpc>
                <a:spcPct val="100000"/>
              </a:lnSpc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85913" y="3919854"/>
            <a:ext cx="23876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2385">
              <a:lnSpc>
                <a:spcPct val="100000"/>
              </a:lnSpc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80959" y="4951857"/>
            <a:ext cx="22606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9685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1350" b="1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</a:pPr>
            <a:r>
              <a:rPr sz="135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5490" y="1784985"/>
            <a:ext cx="648017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要点6：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优化计分评价方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，增强评价方法的可操作性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3995" y="3989705"/>
            <a:ext cx="3768090" cy="26625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337" y="1632280"/>
            <a:ext cx="7602855" cy="336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要点7：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全装修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 marR="5080">
              <a:lnSpc>
                <a:spcPct val="150000"/>
              </a:lnSpc>
              <a:spcBef>
                <a:spcPts val="760"/>
              </a:spcBef>
            </a:pPr>
            <a:r>
              <a:rPr sz="18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一、二、三星级绿色建筑均应进行全装</a:t>
            </a:r>
            <a:r>
              <a:rPr sz="18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，全装修工程质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、选用材料及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产品质量应符合国家现行有关标准的规定。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>
              <a:lnSpc>
                <a:spcPct val="100000"/>
              </a:lnSpc>
              <a:spcBef>
                <a:spcPts val="975"/>
              </a:spcBef>
            </a:pPr>
            <a:endParaRPr sz="1500" b="1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>
              <a:lnSpc>
                <a:spcPct val="100000"/>
              </a:lnSpc>
              <a:spcBef>
                <a:spcPts val="975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全装修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 marR="3368040" algn="just">
              <a:lnSpc>
                <a:spcPct val="150000"/>
              </a:lnSpc>
            </a:pPr>
            <a:r>
              <a:rPr sz="15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住宅建筑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内部墙面、顶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、地面全部铺贴、粉刷完成，门窗、固定家具、设备管线、开关插座及 厨房、卫生间固定设施安装到位；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>
              <a:lnSpc>
                <a:spcPct val="100000"/>
              </a:lnSpc>
              <a:spcBef>
                <a:spcPts val="900"/>
              </a:spcBef>
            </a:pPr>
            <a:r>
              <a:rPr sz="15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公共建筑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公共区域的固定面全部铺贴、粉刷完成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24790">
              <a:lnSpc>
                <a:spcPct val="100000"/>
              </a:lnSpc>
              <a:spcBef>
                <a:spcPts val="900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水、暖、电、通风等基本设备全部安装到位。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7665" y="2793365"/>
          <a:ext cx="8526780" cy="363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975"/>
                <a:gridCol w="1659255"/>
                <a:gridCol w="2369185"/>
                <a:gridCol w="2285365"/>
              </a:tblGrid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一星级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二星级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2159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三星级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9370">
                        <a:lnSpc>
                          <a:spcPts val="1410"/>
                        </a:lnSpc>
                        <a:spcBef>
                          <a:spcPts val="5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围护结构热工性能的提高比例，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00330">
                        <a:lnSpc>
                          <a:spcPts val="141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或建筑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供暖空调负荷降低比例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2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围护结构提高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负荷降低</a:t>
                      </a: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2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围护结构提高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负荷降低</a:t>
                      </a: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21590" algn="ctr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2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围护结构提高</a:t>
                      </a: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810" marR="2159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负荷降低</a:t>
                      </a: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15%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marL="494030" marR="106045" indent="-381000">
                        <a:lnSpc>
                          <a:spcPts val="1380"/>
                        </a:lnSpc>
                        <a:spcBef>
                          <a:spcPts val="710"/>
                        </a:spcBef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严寒和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寒冷地区住宅建筑外窗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传热系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数降低比例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10" marR="2159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节水器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具用水效率等级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级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hMerge="1">
                  <a:tcPr marL="0" marR="0" marT="0" marB="0"/>
                </a:tc>
              </a:tr>
              <a:tr h="1130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住宅建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筑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隔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声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能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 panose="020B0604020202020204"/>
                          <a:cs typeface="Arial" panose="020B0604020202020204"/>
                        </a:rPr>
                        <a:t>/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32385" algn="ctr">
                        <a:lnSpc>
                          <a:spcPct val="99000"/>
                        </a:lnSpc>
                        <a:spcBef>
                          <a:spcPts val="58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室外与卧室之间、分户墙（楼板） 两侧卧室之间的空气声隔声性能 </a:t>
                      </a:r>
                      <a:r>
                        <a:rPr sz="12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以及卧室楼板的撞击声隔声性能 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达到低限标准限值和高要求标准 限值的平均值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indent="-9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室外与卧室之间、分户墙（楼板） 两侧卧室之间的空气声隔声性能 以及卧室楼板的撞击声隔声性能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6555" marR="21590">
                        <a:lnSpc>
                          <a:spcPts val="138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达到高要求标准限值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L="951230" marR="106045" indent="-838835">
                        <a:lnSpc>
                          <a:spcPts val="1380"/>
                        </a:lnSpc>
                        <a:spcBef>
                          <a:spcPts val="470"/>
                        </a:spcBef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室内主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要空气污染物浓度降低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比例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marR="2159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hMerge="1">
                  <a:tcPr marL="0" marR="0" marT="0" marB="0"/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外窗气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密性能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8145" marR="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符合国家现行相关节能设计标准的规定，且外窗洞口与外窗本体的结合部位应严密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9740" y="1708785"/>
            <a:ext cx="802957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要点8：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分层设置性能要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，提高绿色建筑的性能水平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星级确定：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最低得分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（每类指标满分值的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30%）+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全装修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总得分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（60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70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85）+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特殊要求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4632959"/>
            <a:ext cx="2436876" cy="1368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337" y="2013280"/>
            <a:ext cx="7465695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要点9：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扩展绿色建筑内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涵</a:t>
            </a: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，响应绿色建技术发展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852170" marR="230505" indent="-342900">
              <a:lnSpc>
                <a:spcPct val="148000"/>
              </a:lnSpc>
              <a:buFont typeface="Arial" panose="020B0604020202020204"/>
              <a:buChar char="•"/>
              <a:tabLst>
                <a:tab pos="851535" algn="l"/>
                <a:tab pos="852805" algn="l"/>
              </a:tabLst>
            </a:pPr>
            <a:r>
              <a:rPr sz="1800" b="1" spc="35" dirty="0">
                <a:latin typeface="微软雅黑" panose="020B0503020204020204" charset="-122"/>
                <a:cs typeface="微软雅黑" panose="020B0503020204020204" charset="-122"/>
              </a:rPr>
              <a:t>绿色建筑的</a:t>
            </a:r>
            <a:r>
              <a:rPr sz="19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内涵拓</a:t>
            </a:r>
            <a:r>
              <a:rPr sz="19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800" b="1" spc="35" dirty="0">
                <a:latin typeface="微软雅黑" panose="020B0503020204020204" charset="-122"/>
                <a:cs typeface="微软雅黑" panose="020B0503020204020204" charset="-122"/>
              </a:rPr>
              <a:t>（安</a:t>
            </a:r>
            <a:r>
              <a:rPr sz="1800" b="1" spc="2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800" b="1" spc="35" dirty="0">
                <a:latin typeface="微软雅黑" panose="020B0503020204020204" charset="-122"/>
                <a:cs typeface="微软雅黑" panose="020B0503020204020204" charset="-122"/>
              </a:rPr>
              <a:t>、耐久、服务、健康、宜居、老龄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化 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2170" indent="-343535">
              <a:lnSpc>
                <a:spcPct val="100000"/>
              </a:lnSpc>
              <a:spcBef>
                <a:spcPts val="1640"/>
              </a:spcBef>
              <a:buFont typeface="Arial" panose="020B0604020202020204"/>
              <a:buChar char="•"/>
              <a:tabLst>
                <a:tab pos="851535" algn="l"/>
                <a:tab pos="852805" algn="l"/>
              </a:tabLst>
            </a:pP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汲取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科技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中产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800" b="1" spc="4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新技术、新理</a:t>
            </a:r>
            <a:r>
              <a:rPr sz="19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工业</a:t>
            </a:r>
            <a:r>
              <a:rPr sz="1800" b="1" spc="2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2170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海绵城市、健康建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、垃圾资源化利用、建筑信息模型</a:t>
            </a: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 ……）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632959"/>
            <a:ext cx="1828800" cy="13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7932" y="4632959"/>
            <a:ext cx="1367027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02579" y="4632959"/>
            <a:ext cx="2235707" cy="138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0668" y="4632959"/>
            <a:ext cx="1429512" cy="1368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6790" y="3542030"/>
          <a:ext cx="7683500" cy="248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/>
                <a:gridCol w="1117600"/>
                <a:gridCol w="2276475"/>
                <a:gridCol w="2054225"/>
                <a:gridCol w="1466850"/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国外标准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国外标准要求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修订要求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对比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能效指标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1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LEED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DGNB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CASBEE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未对用能设备及系统能</a:t>
                      </a:r>
                      <a:r>
                        <a:rPr sz="11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效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进行</a:t>
                      </a:r>
                      <a:r>
                        <a:rPr sz="11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要</a:t>
                      </a:r>
                      <a:r>
                        <a:rPr sz="11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100" spc="8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对冷热源设备能效等进行要求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且均比现行标准要求提升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整体提升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用水品质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BREEAM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0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做</a:t>
                      </a:r>
                      <a:r>
                        <a:rPr sz="1100" spc="4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水</a:t>
                      </a:r>
                      <a:r>
                        <a:rPr sz="110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质调查</a:t>
                      </a:r>
                      <a:r>
                        <a:rPr sz="1100" spc="4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10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以确保供应</a:t>
                      </a:r>
                      <a:r>
                        <a:rPr sz="1100" spc="4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</a:t>
                      </a:r>
                      <a:r>
                        <a:rPr sz="110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筑的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饮 用水水质满足需要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20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水质在线监测系统、水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质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公示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2070" marR="279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措</a:t>
                      </a:r>
                      <a:r>
                        <a:rPr sz="1100" spc="9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施更为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具</a:t>
                      </a:r>
                      <a:r>
                        <a:rPr sz="1100" spc="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体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100" spc="-27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提高 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饮用水品质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热湿环境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LEED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9340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热环境设计需满足 ASHRA</a:t>
                      </a:r>
                      <a:r>
                        <a:rPr sz="11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55标准要求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2070" marR="32385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8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温湿度参数设计和供暖空调末 端选择应考虑人体的热适应性 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特征和自我调节功能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2070" marR="42545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增</a:t>
                      </a:r>
                      <a:r>
                        <a:rPr sz="1100" spc="9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加人体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</a:t>
                      </a:r>
                      <a:r>
                        <a:rPr sz="1100" spc="9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适应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性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要 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100" spc="-27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9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营造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舒</a:t>
                      </a:r>
                      <a:r>
                        <a:rPr sz="1100" spc="9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适热</a:t>
                      </a:r>
                      <a:r>
                        <a:rPr sz="1100" spc="10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湿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环 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建材选用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368300" indent="-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LE</a:t>
                      </a:r>
                      <a:r>
                        <a:rPr sz="11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D  WE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LL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1155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获得“生态建筑挑战”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签，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通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  Cradle 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to 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Cradle ™ 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Material  Health Certified 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认证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0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提出绿色建材要求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2070" marR="1447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符合国情，按我国相 关标准执行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45337" y="1742685"/>
            <a:ext cx="7887970" cy="15728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100" b="1" spc="-5" dirty="0">
                <a:latin typeface="微软雅黑" panose="020B0503020204020204" charset="-122"/>
                <a:cs typeface="微软雅黑" panose="020B0503020204020204" charset="-122"/>
              </a:rPr>
              <a:t>要点10：</a:t>
            </a:r>
            <a:r>
              <a:rPr sz="21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提高了绿色建筑性能，推进绿色建筑高质量发展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457835" indent="-258445">
              <a:lnSpc>
                <a:spcPct val="10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457200" algn="l"/>
                <a:tab pos="458470" algn="l"/>
              </a:tabLst>
            </a:pP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更新和提升建筑在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安全耐久、节约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50" b="1" spc="-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等方面的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性能要</a:t>
            </a:r>
            <a:r>
              <a:rPr sz="15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457835" marR="5080" indent="-258445">
              <a:lnSpc>
                <a:spcPct val="148000"/>
              </a:lnSpc>
              <a:spcBef>
                <a:spcPts val="345"/>
              </a:spcBef>
              <a:buFont typeface="Arial" panose="020B0604020202020204"/>
              <a:buChar char="•"/>
              <a:tabLst>
                <a:tab pos="457200" algn="l"/>
                <a:tab pos="458470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提高和新增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室内空气质量、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身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垃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圾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龄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友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等 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以人为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的有关要求。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修订要点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273" y="940054"/>
            <a:ext cx="94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025" algn="l"/>
              </a:tabLst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6591" y="2646426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8566" y="2465323"/>
            <a:ext cx="233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2019版标准修订背景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6"/>
                </a:lnTo>
                <a:lnTo>
                  <a:pt x="361950" y="1034796"/>
                </a:lnTo>
                <a:lnTo>
                  <a:pt x="723899" y="672846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565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6"/>
                </a:lnTo>
                <a:lnTo>
                  <a:pt x="361950" y="1034796"/>
                </a:lnTo>
                <a:lnTo>
                  <a:pt x="0" y="672846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7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6591" y="3475735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70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70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8566" y="3294634"/>
            <a:ext cx="279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2019版标准主要修订要点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9A9A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6591" y="4305427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3"/>
                </a:lnTo>
                <a:lnTo>
                  <a:pt x="6055614" y="672083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3"/>
                </a:lnTo>
                <a:lnTo>
                  <a:pt x="0" y="672083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8566" y="4123766"/>
            <a:ext cx="2822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΢"/>
              <a:buChar char="•"/>
              <a:tabLst>
                <a:tab pos="185420" algn="l"/>
              </a:tabLst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8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版标准重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8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条文解读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273" y="940054"/>
            <a:ext cx="94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025" algn="l"/>
              </a:tabLst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9858" y="2289810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6591" y="2646426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757" y="2289810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8566" y="2465323"/>
            <a:ext cx="2364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΢"/>
              <a:buChar char="•"/>
              <a:tabLst>
                <a:tab pos="185420" algn="l"/>
              </a:tabLst>
            </a:pPr>
            <a:r>
              <a:rPr sz="18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版标准修订背景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6"/>
                </a:lnTo>
                <a:lnTo>
                  <a:pt x="361950" y="1034796"/>
                </a:lnTo>
                <a:lnTo>
                  <a:pt x="723899" y="672846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565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858" y="3118866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6"/>
                </a:lnTo>
                <a:lnTo>
                  <a:pt x="361950" y="1034796"/>
                </a:lnTo>
                <a:lnTo>
                  <a:pt x="0" y="672846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7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6591" y="3475735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4"/>
                </a:lnTo>
                <a:lnTo>
                  <a:pt x="6055614" y="672084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70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73757" y="3118866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70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4"/>
                </a:lnTo>
                <a:lnTo>
                  <a:pt x="0" y="672084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5656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8566" y="3294634"/>
            <a:ext cx="279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2019版标准主要修订要点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0" y="0"/>
                </a:moveTo>
                <a:lnTo>
                  <a:pt x="0" y="672845"/>
                </a:lnTo>
                <a:lnTo>
                  <a:pt x="361950" y="1034795"/>
                </a:lnTo>
                <a:lnTo>
                  <a:pt x="723899" y="672845"/>
                </a:lnTo>
                <a:lnTo>
                  <a:pt x="723899" y="361950"/>
                </a:lnTo>
                <a:lnTo>
                  <a:pt x="361950" y="361950"/>
                </a:lnTo>
                <a:lnTo>
                  <a:pt x="0" y="0"/>
                </a:lnTo>
                <a:close/>
              </a:path>
              <a:path w="723900" h="1035050">
                <a:moveTo>
                  <a:pt x="723899" y="0"/>
                </a:moveTo>
                <a:lnTo>
                  <a:pt x="361950" y="361950"/>
                </a:lnTo>
                <a:lnTo>
                  <a:pt x="723899" y="361950"/>
                </a:lnTo>
                <a:lnTo>
                  <a:pt x="723899" y="0"/>
                </a:lnTo>
                <a:close/>
              </a:path>
            </a:pathLst>
          </a:custGeom>
          <a:solidFill>
            <a:srgbClr val="9A9A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9858" y="3947921"/>
            <a:ext cx="723900" cy="1035050"/>
          </a:xfrm>
          <a:custGeom>
            <a:avLst/>
            <a:gdLst/>
            <a:ahLst/>
            <a:cxnLst/>
            <a:rect l="l" t="t" r="r" b="b"/>
            <a:pathLst>
              <a:path w="723900" h="1035050">
                <a:moveTo>
                  <a:pt x="723899" y="0"/>
                </a:moveTo>
                <a:lnTo>
                  <a:pt x="723899" y="672845"/>
                </a:lnTo>
                <a:lnTo>
                  <a:pt x="361950" y="1034795"/>
                </a:lnTo>
                <a:lnTo>
                  <a:pt x="0" y="672845"/>
                </a:lnTo>
                <a:lnTo>
                  <a:pt x="0" y="0"/>
                </a:lnTo>
                <a:lnTo>
                  <a:pt x="361950" y="361950"/>
                </a:lnTo>
                <a:lnTo>
                  <a:pt x="723899" y="0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6591" y="4305427"/>
            <a:ext cx="16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055614" y="0"/>
                </a:moveTo>
                <a:lnTo>
                  <a:pt x="0" y="0"/>
                </a:lnTo>
                <a:lnTo>
                  <a:pt x="0" y="672083"/>
                </a:lnTo>
                <a:lnTo>
                  <a:pt x="6055614" y="672083"/>
                </a:lnTo>
                <a:lnTo>
                  <a:pt x="6099208" y="663279"/>
                </a:lnTo>
                <a:lnTo>
                  <a:pt x="6134814" y="639270"/>
                </a:lnTo>
                <a:lnTo>
                  <a:pt x="6158823" y="603664"/>
                </a:lnTo>
                <a:lnTo>
                  <a:pt x="6167628" y="560069"/>
                </a:lnTo>
                <a:lnTo>
                  <a:pt x="6167628" y="112013"/>
                </a:lnTo>
                <a:lnTo>
                  <a:pt x="6158823" y="68419"/>
                </a:lnTo>
                <a:lnTo>
                  <a:pt x="6134814" y="32813"/>
                </a:lnTo>
                <a:lnTo>
                  <a:pt x="6099208" y="8804"/>
                </a:lnTo>
                <a:lnTo>
                  <a:pt x="60556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73757" y="3947921"/>
            <a:ext cx="6167755" cy="672465"/>
          </a:xfrm>
          <a:custGeom>
            <a:avLst/>
            <a:gdLst/>
            <a:ahLst/>
            <a:cxnLst/>
            <a:rect l="l" t="t" r="r" b="b"/>
            <a:pathLst>
              <a:path w="6167755" h="672464">
                <a:moveTo>
                  <a:pt x="6167628" y="112013"/>
                </a:moveTo>
                <a:lnTo>
                  <a:pt x="6167628" y="560069"/>
                </a:lnTo>
                <a:lnTo>
                  <a:pt x="6158823" y="603664"/>
                </a:lnTo>
                <a:lnTo>
                  <a:pt x="6134814" y="639270"/>
                </a:lnTo>
                <a:lnTo>
                  <a:pt x="6099208" y="663279"/>
                </a:lnTo>
                <a:lnTo>
                  <a:pt x="6055614" y="672083"/>
                </a:lnTo>
                <a:lnTo>
                  <a:pt x="0" y="672083"/>
                </a:lnTo>
                <a:lnTo>
                  <a:pt x="0" y="0"/>
                </a:lnTo>
                <a:lnTo>
                  <a:pt x="6055614" y="0"/>
                </a:lnTo>
                <a:lnTo>
                  <a:pt x="6099208" y="8804"/>
                </a:lnTo>
                <a:lnTo>
                  <a:pt x="6134814" y="32813"/>
                </a:lnTo>
                <a:lnTo>
                  <a:pt x="6158823" y="68419"/>
                </a:lnTo>
                <a:lnTo>
                  <a:pt x="6167628" y="112013"/>
                </a:lnTo>
                <a:close/>
              </a:path>
            </a:pathLst>
          </a:custGeom>
          <a:ln w="25908">
            <a:solidFill>
              <a:srgbClr val="9A9A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8566" y="4123766"/>
            <a:ext cx="279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2019版标准重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条文解读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205" y="1463802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25908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953" y="1515364"/>
            <a:ext cx="787400" cy="237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6000" b="1" dirty="0">
                <a:latin typeface="微软雅黑" panose="020B0503020204020204" charset="-122"/>
                <a:cs typeface="微软雅黑" panose="020B0503020204020204" charset="-122"/>
              </a:rPr>
              <a:t>目 录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295" y="1555241"/>
            <a:ext cx="638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b="1" spc="-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总 则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4405" y="1930145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60295" y="2020570"/>
            <a:ext cx="638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b="1" spc="-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术 语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405" y="2394966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60295" y="2486405"/>
            <a:ext cx="1019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b="1" spc="3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4405" y="2861310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60295" y="2951734"/>
            <a:ext cx="1019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500" b="1" spc="3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安全耐久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24405" y="3326129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60295" y="3417570"/>
            <a:ext cx="1019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500" b="1" spc="3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健康舒适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4405" y="3792473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60295" y="3882897"/>
            <a:ext cx="1019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500" b="1" spc="3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生活便利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24405" y="4257294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24405" y="4723638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60295" y="4348733"/>
            <a:ext cx="1019175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AutoNum type="arabicPlain" startAt="7"/>
              <a:tabLst>
                <a:tab pos="244475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资源节约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΢"/>
              <a:buAutoNum type="arabicPlain" startAt="7"/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43840" indent="-231775">
              <a:lnSpc>
                <a:spcPct val="100000"/>
              </a:lnSpc>
              <a:spcBef>
                <a:spcPts val="5"/>
              </a:spcBef>
              <a:buAutoNum type="arabicPlain" startAt="7"/>
              <a:tabLst>
                <a:tab pos="244475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环境宜居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24405" y="5188458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0295" y="5279897"/>
            <a:ext cx="12096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500" b="1" spc="3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提高与创新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4405" y="5653278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908">
            <a:solidFill>
              <a:srgbClr val="DFE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59200" y="2582926"/>
            <a:ext cx="2886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3.1</a:t>
            </a:r>
            <a:r>
              <a:rPr sz="1500" spc="-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一般规定</a:t>
            </a:r>
            <a:r>
              <a:rPr sz="1500" spc="40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3.2</a:t>
            </a:r>
            <a:r>
              <a:rPr sz="1500" spc="-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评价与等级划分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3100" y="5377688"/>
            <a:ext cx="2124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9.1</a:t>
            </a:r>
            <a:r>
              <a:rPr sz="1500" spc="-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一般规定</a:t>
            </a:r>
            <a:r>
              <a:rPr sz="1500" spc="40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9.2</a:t>
            </a:r>
            <a:r>
              <a:rPr sz="1500" spc="-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加分项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64202" y="3706114"/>
            <a:ext cx="899160" cy="5956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*.1</a:t>
            </a:r>
            <a:r>
              <a:rPr sz="1500" spc="-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控制项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*.2</a:t>
            </a:r>
            <a:r>
              <a:rPr sz="1500" spc="-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评分项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92473" y="2884170"/>
            <a:ext cx="612775" cy="2289175"/>
          </a:xfrm>
          <a:custGeom>
            <a:avLst/>
            <a:gdLst/>
            <a:ahLst/>
            <a:cxnLst/>
            <a:rect l="l" t="t" r="r" b="b"/>
            <a:pathLst>
              <a:path w="612775" h="2289175">
                <a:moveTo>
                  <a:pt x="0" y="0"/>
                </a:moveTo>
                <a:lnTo>
                  <a:pt x="70232" y="1348"/>
                </a:lnTo>
                <a:lnTo>
                  <a:pt x="134707" y="5189"/>
                </a:lnTo>
                <a:lnTo>
                  <a:pt x="191584" y="11216"/>
                </a:lnTo>
                <a:lnTo>
                  <a:pt x="239023" y="19123"/>
                </a:lnTo>
                <a:lnTo>
                  <a:pt x="298233" y="39348"/>
                </a:lnTo>
                <a:lnTo>
                  <a:pt x="306324" y="51053"/>
                </a:lnTo>
                <a:lnTo>
                  <a:pt x="306324" y="1093469"/>
                </a:lnTo>
                <a:lnTo>
                  <a:pt x="314414" y="1105175"/>
                </a:lnTo>
                <a:lnTo>
                  <a:pt x="373624" y="1125400"/>
                </a:lnTo>
                <a:lnTo>
                  <a:pt x="421063" y="1133307"/>
                </a:lnTo>
                <a:lnTo>
                  <a:pt x="477940" y="1139334"/>
                </a:lnTo>
                <a:lnTo>
                  <a:pt x="542415" y="1143175"/>
                </a:lnTo>
                <a:lnTo>
                  <a:pt x="612648" y="1144523"/>
                </a:lnTo>
                <a:lnTo>
                  <a:pt x="542415" y="1145872"/>
                </a:lnTo>
                <a:lnTo>
                  <a:pt x="477940" y="1149713"/>
                </a:lnTo>
                <a:lnTo>
                  <a:pt x="421063" y="1155740"/>
                </a:lnTo>
                <a:lnTo>
                  <a:pt x="373624" y="1163647"/>
                </a:lnTo>
                <a:lnTo>
                  <a:pt x="314414" y="1183872"/>
                </a:lnTo>
                <a:lnTo>
                  <a:pt x="306324" y="1195577"/>
                </a:lnTo>
                <a:lnTo>
                  <a:pt x="306324" y="2237993"/>
                </a:lnTo>
                <a:lnTo>
                  <a:pt x="298233" y="2249699"/>
                </a:lnTo>
                <a:lnTo>
                  <a:pt x="239023" y="2269924"/>
                </a:lnTo>
                <a:lnTo>
                  <a:pt x="191584" y="2277831"/>
                </a:lnTo>
                <a:lnTo>
                  <a:pt x="134707" y="2283858"/>
                </a:lnTo>
                <a:lnTo>
                  <a:pt x="70232" y="2287699"/>
                </a:lnTo>
                <a:lnTo>
                  <a:pt x="0" y="2289047"/>
                </a:lnTo>
              </a:path>
            </a:pathLst>
          </a:custGeom>
          <a:ln w="22860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003" y="1481708"/>
          <a:ext cx="3265170" cy="421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145"/>
                <a:gridCol w="2466975"/>
              </a:tblGrid>
              <a:tr h="381888"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章节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内容概要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总则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1.0.1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标准制订目的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1.0.2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适用范围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6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1.0.3</a:t>
                      </a: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绿色建筑评价原则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88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1.0.4</a:t>
                      </a: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绿色建筑设计原则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1.0.5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绿色建筑应符合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术语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2.0.1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绿色建筑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88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2.0.2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绿色性能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6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2.0.3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全装修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1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2.0.4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热岛强度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92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2.0.5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绿色建材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45534" y="1481708"/>
          <a:ext cx="4314190" cy="421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465"/>
                <a:gridCol w="3114675"/>
              </a:tblGrid>
              <a:tr h="3001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章节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内容概要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基本规定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3.1.1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评价对象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3.1.2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评价阶段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3.1.3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对申请评价方的要求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3.1.4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对评价机构的要求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3.1.5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绿色金融支持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3.2.1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评价指标体系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1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3.2.2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控制项和评分项的评定方法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3.2.3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综合体建筑评价方法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3.2.4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绿色建筑评价的分值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3.2.5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总得分计算方法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3.2.6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等级划分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3.2.7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基本级评定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13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3.2.8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绿色建筑星级的特殊要求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59" y="1977389"/>
            <a:ext cx="843978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spc="-5" dirty="0"/>
              <a:t>1.0.1</a:t>
            </a:r>
            <a:r>
              <a:rPr sz="2100" spc="50" dirty="0"/>
              <a:t> </a:t>
            </a:r>
            <a:r>
              <a:rPr sz="2100" dirty="0"/>
              <a:t>为贯彻</a:t>
            </a:r>
            <a:r>
              <a:rPr sz="2100" spc="10" dirty="0"/>
              <a:t>落</a:t>
            </a:r>
            <a:r>
              <a:rPr sz="2100" spc="-5" dirty="0"/>
              <a:t>实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绿色发展理念</a:t>
            </a:r>
            <a:r>
              <a:rPr sz="2100" dirty="0"/>
              <a:t>，推进绿色建筑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高质量发展</a:t>
            </a:r>
            <a:r>
              <a:rPr sz="2100" dirty="0"/>
              <a:t>，节 约资</a:t>
            </a:r>
            <a:r>
              <a:rPr sz="2100" spc="-5" dirty="0"/>
              <a:t>源，</a:t>
            </a:r>
            <a:r>
              <a:rPr sz="2100" dirty="0"/>
              <a:t>保护环境，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满足人民日益增长的美好生活需</a:t>
            </a:r>
            <a:r>
              <a:rPr sz="21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100" dirty="0"/>
              <a:t>，制定本标准。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2786960"/>
            <a:ext cx="8440420" cy="28625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2014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版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“1.0.1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贯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彻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国家技术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节约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50" spc="3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保护环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的评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，推进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持续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突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 marR="16510" indent="399415" algn="just">
              <a:lnSpc>
                <a:spcPct val="120000"/>
              </a:lnSpc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党的十九大报告指出：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中国特色社会主义进入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新时代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，我国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社会主要矛盾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已经转化为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人民日益增 长的美好生活需</a:t>
            </a:r>
            <a:r>
              <a:rPr sz="15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和不平衡不充分的发展之间的矛盾；指出增进民生福祉是发展的根本目的，要坚持 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以人民为中</a:t>
            </a:r>
            <a:r>
              <a:rPr sz="15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，坚持在发展中保障和改善民生，不断满足人民日益增长的美好生活需要，使人民获得 感、幸福感、安全感更加充实；提</a:t>
            </a:r>
            <a:r>
              <a:rPr sz="1500" spc="-3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推进绿色发展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，建立健全绿色低碳循环发展的经济体系，构建市 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场导向的绿色技术创新体系，推进资源全面节约和循环利用，实施国家节水行动，降低能耗、物耗，  实现生产系统和生活系统循环链接，倡</a:t>
            </a:r>
            <a:r>
              <a:rPr sz="1500" spc="-40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简约适度、绿色低碳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的生活方式，开展创建节约型机关、绿 色家庭、绿色学校、绿色社区和绿色出行等行动。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161" y="1504899"/>
            <a:ext cx="711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总则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352006"/>
            <a:ext cx="8439785" cy="229679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305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总则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1.0.2</a:t>
            </a:r>
            <a:r>
              <a:rPr sz="2100" spc="-3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本标准适用</a:t>
            </a:r>
            <a:r>
              <a:rPr sz="2100" spc="-1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民用建筑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绿色性能的评价。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70510" indent="-258445">
              <a:lnSpc>
                <a:spcPct val="100000"/>
              </a:lnSpc>
              <a:spcBef>
                <a:spcPts val="49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规定了适用范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。适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-4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括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住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宅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>
              <a:lnSpc>
                <a:spcPct val="125000"/>
              </a:lnSpc>
              <a:spcBef>
                <a:spcPts val="10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鼓励进行绿色改造的既有建筑采用国家标准《既有建筑绿色改造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价标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GB/T</a:t>
            </a:r>
            <a:r>
              <a:rPr sz="1650" spc="30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51141 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进行评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4075938"/>
            <a:ext cx="314896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250" spc="-5" dirty="0">
                <a:latin typeface="微软雅黑" panose="020B0503020204020204" charset="-122"/>
                <a:cs typeface="微软雅黑" panose="020B0503020204020204" charset="-122"/>
              </a:rPr>
              <a:t>2.0.</a:t>
            </a:r>
            <a:r>
              <a:rPr sz="2250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2250" spc="5" dirty="0">
                <a:latin typeface="微软雅黑" panose="020B0503020204020204" charset="-122"/>
                <a:cs typeface="微软雅黑" panose="020B0503020204020204" charset="-122"/>
              </a:rPr>
              <a:t>绿色性能</a:t>
            </a:r>
            <a:endParaRPr sz="2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2486" y="4152138"/>
            <a:ext cx="19545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green</a:t>
            </a:r>
            <a:r>
              <a:rPr sz="1650" spc="-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performance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4433468"/>
            <a:ext cx="8439785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25000"/>
              </a:lnSpc>
              <a:spcBef>
                <a:spcPts val="100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涉及建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全耐久、健康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舒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、生活便利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资源节约（节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、节能、节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水、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和环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境宜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等方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综合性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1922145"/>
            <a:ext cx="8727440" cy="1223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5"/>
              </a:spcBef>
            </a:pP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650" b="1" spc="1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3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dirty="0"/>
              <a:t>1.0.3</a:t>
            </a:r>
            <a:r>
              <a:rPr sz="2100" spc="265" dirty="0"/>
              <a:t> </a:t>
            </a:r>
            <a:r>
              <a:rPr sz="2100" spc="15" dirty="0"/>
              <a:t>绿色建</a:t>
            </a:r>
            <a:r>
              <a:rPr sz="2100" spc="30" dirty="0"/>
              <a:t>筑</a:t>
            </a:r>
            <a:r>
              <a:rPr sz="2100" spc="15" dirty="0"/>
              <a:t>评价应遵</a:t>
            </a:r>
            <a:r>
              <a:rPr sz="2100" spc="55" dirty="0"/>
              <a:t>循</a:t>
            </a:r>
            <a:r>
              <a:rPr sz="21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因地制宜</a:t>
            </a:r>
            <a:r>
              <a:rPr sz="2100" spc="30" dirty="0"/>
              <a:t>的</a:t>
            </a:r>
            <a:r>
              <a:rPr sz="2100" spc="15" dirty="0"/>
              <a:t>原</a:t>
            </a:r>
            <a:r>
              <a:rPr sz="2100" spc="25" dirty="0"/>
              <a:t>则</a:t>
            </a:r>
            <a:r>
              <a:rPr sz="2100" spc="20" dirty="0"/>
              <a:t>，结</a:t>
            </a:r>
            <a:r>
              <a:rPr sz="2100" spc="30" dirty="0"/>
              <a:t>合</a:t>
            </a:r>
            <a:r>
              <a:rPr sz="2100" spc="20" dirty="0"/>
              <a:t>建筑所在</a:t>
            </a:r>
            <a:r>
              <a:rPr sz="2100" dirty="0"/>
              <a:t>地 </a:t>
            </a:r>
            <a:r>
              <a:rPr sz="2100" spc="35" dirty="0"/>
              <a:t>域的气候</a:t>
            </a:r>
            <a:r>
              <a:rPr sz="2100" spc="45" dirty="0"/>
              <a:t>、</a:t>
            </a:r>
            <a:r>
              <a:rPr sz="2100" spc="35" dirty="0"/>
              <a:t>环境、资</a:t>
            </a:r>
            <a:r>
              <a:rPr sz="2100" spc="45" dirty="0"/>
              <a:t>源</a:t>
            </a:r>
            <a:r>
              <a:rPr sz="2100" spc="35" dirty="0"/>
              <a:t>、</a:t>
            </a:r>
            <a:r>
              <a:rPr sz="2100" spc="30" dirty="0"/>
              <a:t>经济和</a:t>
            </a:r>
            <a:r>
              <a:rPr sz="2100" spc="45" dirty="0"/>
              <a:t>文</a:t>
            </a:r>
            <a:r>
              <a:rPr sz="2100" spc="30" dirty="0"/>
              <a:t>化等特</a:t>
            </a:r>
            <a:r>
              <a:rPr sz="2100" spc="50" dirty="0"/>
              <a:t>点</a:t>
            </a:r>
            <a:r>
              <a:rPr sz="2100" spc="45" dirty="0"/>
              <a:t>，</a:t>
            </a:r>
            <a:r>
              <a:rPr sz="2100" spc="30" dirty="0"/>
              <a:t>对建筑全</a:t>
            </a:r>
            <a:r>
              <a:rPr sz="2100" spc="45" dirty="0"/>
              <a:t>寿</a:t>
            </a:r>
            <a:r>
              <a:rPr sz="2100" spc="30" dirty="0"/>
              <a:t>命期内的</a:t>
            </a:r>
            <a:r>
              <a:rPr sz="2100" spc="45" dirty="0"/>
              <a:t>安</a:t>
            </a:r>
            <a:r>
              <a:rPr sz="2100" dirty="0"/>
              <a:t>全 </a:t>
            </a:r>
            <a:r>
              <a:rPr sz="2100" spc="35" dirty="0"/>
              <a:t>耐久、健</a:t>
            </a:r>
            <a:r>
              <a:rPr sz="2100" spc="45" dirty="0"/>
              <a:t>康</a:t>
            </a:r>
            <a:r>
              <a:rPr sz="2100" spc="35" dirty="0"/>
              <a:t>舒适、</a:t>
            </a:r>
            <a:r>
              <a:rPr sz="2100" spc="30" dirty="0"/>
              <a:t>生</a:t>
            </a:r>
            <a:r>
              <a:rPr sz="2100" spc="45" dirty="0"/>
              <a:t>活</a:t>
            </a:r>
            <a:r>
              <a:rPr sz="2100" spc="30" dirty="0"/>
              <a:t>便</a:t>
            </a:r>
            <a:r>
              <a:rPr sz="2100" spc="40" dirty="0"/>
              <a:t>利</a:t>
            </a:r>
            <a:r>
              <a:rPr sz="2100" spc="35" dirty="0"/>
              <a:t>、</a:t>
            </a:r>
            <a:r>
              <a:rPr sz="2100" spc="30" dirty="0"/>
              <a:t>资</a:t>
            </a:r>
            <a:r>
              <a:rPr sz="2100" spc="45" dirty="0"/>
              <a:t>源</a:t>
            </a:r>
            <a:r>
              <a:rPr sz="2100" spc="30" dirty="0"/>
              <a:t>节</a:t>
            </a:r>
            <a:r>
              <a:rPr sz="2100" spc="40" dirty="0"/>
              <a:t>约</a:t>
            </a:r>
            <a:r>
              <a:rPr sz="2100" spc="35" dirty="0"/>
              <a:t>、</a:t>
            </a:r>
            <a:r>
              <a:rPr sz="2100" spc="30" dirty="0"/>
              <a:t>环</a:t>
            </a:r>
            <a:r>
              <a:rPr sz="2100" spc="45" dirty="0"/>
              <a:t>境</a:t>
            </a:r>
            <a:r>
              <a:rPr sz="2100" spc="30" dirty="0"/>
              <a:t>宜居等性</a:t>
            </a:r>
            <a:r>
              <a:rPr sz="2100" spc="45" dirty="0"/>
              <a:t>能</a:t>
            </a:r>
            <a:r>
              <a:rPr sz="2100" spc="30" dirty="0"/>
              <a:t>进</a:t>
            </a:r>
            <a:r>
              <a:rPr sz="2100" spc="55" dirty="0"/>
              <a:t>行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综合</a:t>
            </a:r>
            <a:r>
              <a:rPr sz="2100" b="1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lang="zh-CN"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1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161" y="1504899"/>
            <a:ext cx="711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总则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262" y="3108905"/>
            <a:ext cx="8446770" cy="27539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69875" indent="-257810">
              <a:lnSpc>
                <a:spcPct val="100000"/>
              </a:lnSpc>
              <a:spcBef>
                <a:spcPts val="495"/>
              </a:spcBef>
              <a:buFont typeface="Arial" panose="020B0604020202020204"/>
              <a:buChar char="•"/>
              <a:tabLst>
                <a:tab pos="269875" algn="l"/>
                <a:tab pos="270510" algn="l"/>
              </a:tabLst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我国各地区在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候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、环境、资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经济发展水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与民俗文化等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面都存在较大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差</a:t>
            </a:r>
            <a:r>
              <a:rPr sz="1650" spc="70" dirty="0">
                <a:latin typeface="微软雅黑" panose="020B0503020204020204" charset="-122"/>
                <a:cs typeface="微软雅黑" panose="020B0503020204020204" charset="-122"/>
              </a:rPr>
              <a:t>异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而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>
              <a:lnSpc>
                <a:spcPct val="100000"/>
              </a:lnSpc>
              <a:spcBef>
                <a:spcPts val="49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因地制宜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又是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原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寿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命</a:t>
            </a:r>
            <a:r>
              <a:rPr sz="1650" b="1" spc="-10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1951355" algn="l"/>
              </a:tabLst>
            </a:pPr>
            <a:r>
              <a:rPr sz="1650" b="1" spc="20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650" b="1" spc="1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3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3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100" spc="-1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4	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绿色建筑应结合</a:t>
            </a:r>
            <a:r>
              <a:rPr sz="210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10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貌</a:t>
            </a:r>
            <a:r>
              <a:rPr sz="2100" spc="1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100" spc="15" dirty="0">
                <a:latin typeface="微软雅黑" panose="020B0503020204020204" charset="-122"/>
                <a:cs typeface="微软雅黑" panose="020B0503020204020204" charset="-122"/>
              </a:rPr>
              <a:t>地设计与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100" spc="15" dirty="0">
                <a:latin typeface="微软雅黑" panose="020B0503020204020204" charset="-122"/>
                <a:cs typeface="微软雅黑" panose="020B0503020204020204" charset="-122"/>
              </a:rPr>
              <a:t>筑布</a:t>
            </a:r>
            <a:r>
              <a:rPr sz="2100" spc="50" dirty="0"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建筑布局</a:t>
            </a:r>
            <a:r>
              <a:rPr sz="2100" spc="4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与场地</a:t>
            </a:r>
            <a:r>
              <a:rPr sz="2100" spc="5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100" b="1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候条</a:t>
            </a:r>
            <a:r>
              <a:rPr sz="21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100" b="1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理环</a:t>
            </a:r>
            <a:r>
              <a:rPr sz="21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2100" spc="4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100" spc="4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并应</a:t>
            </a:r>
            <a:r>
              <a:rPr sz="2100" spc="4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场地</a:t>
            </a:r>
            <a:r>
              <a:rPr sz="2100" spc="5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1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2100" spc="45" dirty="0"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光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环境、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热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环境、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环境等加以组织和利</a:t>
            </a:r>
            <a:r>
              <a:rPr sz="2100" spc="-2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200099"/>
            <a:ext cx="8441055" cy="20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总则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  <a:tabLst>
                <a:tab pos="1949450" algn="l"/>
              </a:tabLst>
            </a:pP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650" b="1" spc="1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30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100" spc="-1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5	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绿色建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的评价除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符合本标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的规定</a:t>
            </a:r>
            <a:r>
              <a:rPr sz="2100" spc="15" dirty="0"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尚应符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家现行有关标</a:t>
            </a:r>
            <a:r>
              <a:rPr sz="21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的规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350">
              <a:lnSpc>
                <a:spcPct val="125000"/>
              </a:lnSpc>
              <a:spcBef>
                <a:spcPts val="9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本标准重点在于对建筑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绿色性能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进行评价，并未涵盖通常建筑物所应有的全部功 能和性能要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参与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尚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符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定。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145" y="3608070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1389887" y="0"/>
                </a:moveTo>
                <a:lnTo>
                  <a:pt x="0" y="0"/>
                </a:lnTo>
                <a:lnTo>
                  <a:pt x="347472" y="347471"/>
                </a:lnTo>
                <a:lnTo>
                  <a:pt x="0" y="694943"/>
                </a:lnTo>
                <a:lnTo>
                  <a:pt x="1389887" y="694943"/>
                </a:lnTo>
                <a:lnTo>
                  <a:pt x="1737360" y="347471"/>
                </a:lnTo>
                <a:lnTo>
                  <a:pt x="13898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6145" y="3608070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0" y="0"/>
                </a:moveTo>
                <a:lnTo>
                  <a:pt x="1389887" y="0"/>
                </a:lnTo>
                <a:lnTo>
                  <a:pt x="1737360" y="347471"/>
                </a:lnTo>
                <a:lnTo>
                  <a:pt x="1389887" y="694943"/>
                </a:lnTo>
                <a:lnTo>
                  <a:pt x="0" y="694943"/>
                </a:lnTo>
                <a:lnTo>
                  <a:pt x="347472" y="34747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1796" y="3620572"/>
            <a:ext cx="103759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9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《城市居住区规划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设计标准》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GB  50180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7954" y="3665982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1152906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6"/>
                </a:lnTo>
                <a:lnTo>
                  <a:pt x="1152906" y="577596"/>
                </a:lnTo>
                <a:lnTo>
                  <a:pt x="1441704" y="288798"/>
                </a:lnTo>
                <a:lnTo>
                  <a:pt x="1152906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7954" y="3665982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0" y="0"/>
                </a:moveTo>
                <a:lnTo>
                  <a:pt x="1152906" y="0"/>
                </a:lnTo>
                <a:lnTo>
                  <a:pt x="1441704" y="288798"/>
                </a:lnTo>
                <a:lnTo>
                  <a:pt x="1152906" y="577596"/>
                </a:lnTo>
                <a:lnTo>
                  <a:pt x="0" y="577596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29992" y="3654932"/>
            <a:ext cx="827405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《民用建筑设计 统一标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》GB  50352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6966" y="3665982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6"/>
                </a:lnTo>
                <a:lnTo>
                  <a:pt x="1154430" y="577596"/>
                </a:lnTo>
                <a:lnTo>
                  <a:pt x="1443228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56966" y="3665982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8" y="288798"/>
                </a:lnTo>
                <a:lnTo>
                  <a:pt x="1154430" y="577596"/>
                </a:lnTo>
                <a:lnTo>
                  <a:pt x="0" y="577596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70528" y="3654932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《民用建筑热工 设计规范》GB  50176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97502" y="3665982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6"/>
                </a:lnTo>
                <a:lnTo>
                  <a:pt x="1154430" y="577596"/>
                </a:lnTo>
                <a:lnTo>
                  <a:pt x="1443227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97502" y="3665982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7" y="288798"/>
                </a:lnTo>
                <a:lnTo>
                  <a:pt x="1154430" y="577596"/>
                </a:lnTo>
                <a:lnTo>
                  <a:pt x="0" y="577596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11065" y="3654932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《民用建筑隔声 设计规范》GB  50118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8038" y="3665982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1152906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6"/>
                </a:lnTo>
                <a:lnTo>
                  <a:pt x="1152906" y="577596"/>
                </a:lnTo>
                <a:lnTo>
                  <a:pt x="1441704" y="288798"/>
                </a:lnTo>
                <a:lnTo>
                  <a:pt x="1152906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8038" y="3665982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0" y="0"/>
                </a:moveTo>
                <a:lnTo>
                  <a:pt x="1152906" y="0"/>
                </a:lnTo>
                <a:lnTo>
                  <a:pt x="1441704" y="288798"/>
                </a:lnTo>
                <a:lnTo>
                  <a:pt x="1152906" y="577596"/>
                </a:lnTo>
                <a:lnTo>
                  <a:pt x="0" y="577596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51601" y="3654932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《建筑采光设计 标 准 》 GB  50033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6145" y="4400550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1389887" y="0"/>
                </a:moveTo>
                <a:lnTo>
                  <a:pt x="0" y="0"/>
                </a:lnTo>
                <a:lnTo>
                  <a:pt x="347472" y="347472"/>
                </a:lnTo>
                <a:lnTo>
                  <a:pt x="0" y="694944"/>
                </a:lnTo>
                <a:lnTo>
                  <a:pt x="1389887" y="694944"/>
                </a:lnTo>
                <a:lnTo>
                  <a:pt x="1737360" y="347472"/>
                </a:lnTo>
                <a:lnTo>
                  <a:pt x="13898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6145" y="4400550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0" y="0"/>
                </a:moveTo>
                <a:lnTo>
                  <a:pt x="1389887" y="0"/>
                </a:lnTo>
                <a:lnTo>
                  <a:pt x="1737360" y="347472"/>
                </a:lnTo>
                <a:lnTo>
                  <a:pt x="1389887" y="694944"/>
                </a:lnTo>
                <a:lnTo>
                  <a:pt x="0" y="694944"/>
                </a:lnTo>
                <a:lnTo>
                  <a:pt x="347472" y="3474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1796" y="4413052"/>
            <a:ext cx="103759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9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《建筑结构可靠性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设计统一标准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 GB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50068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17954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1152906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5"/>
                </a:lnTo>
                <a:lnTo>
                  <a:pt x="1152906" y="577595"/>
                </a:lnTo>
                <a:lnTo>
                  <a:pt x="1441704" y="288798"/>
                </a:lnTo>
                <a:lnTo>
                  <a:pt x="1152906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17954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0" y="0"/>
                </a:moveTo>
                <a:lnTo>
                  <a:pt x="1152906" y="0"/>
                </a:lnTo>
                <a:lnTo>
                  <a:pt x="1441704" y="288798"/>
                </a:lnTo>
                <a:lnTo>
                  <a:pt x="1152906" y="577595"/>
                </a:lnTo>
                <a:lnTo>
                  <a:pt x="0" y="577595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229992" y="4447413"/>
            <a:ext cx="827405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《混凝土结构设 计规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》GB  50010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56966" y="445846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5"/>
                </a:lnTo>
                <a:lnTo>
                  <a:pt x="1154430" y="577595"/>
                </a:lnTo>
                <a:lnTo>
                  <a:pt x="1443228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56966" y="445846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8" y="288798"/>
                </a:lnTo>
                <a:lnTo>
                  <a:pt x="1154430" y="577595"/>
                </a:lnTo>
                <a:lnTo>
                  <a:pt x="0" y="577595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470528" y="4534951"/>
            <a:ext cx="825500" cy="3771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《钢结构设计标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准》GB</a:t>
            </a:r>
            <a:r>
              <a:rPr sz="900" spc="-1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50017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97502" y="445846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5"/>
                </a:lnTo>
                <a:lnTo>
                  <a:pt x="1154430" y="577595"/>
                </a:lnTo>
                <a:lnTo>
                  <a:pt x="1443227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97502" y="445846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7" y="288798"/>
                </a:lnTo>
                <a:lnTo>
                  <a:pt x="1154430" y="577595"/>
                </a:lnTo>
                <a:lnTo>
                  <a:pt x="0" y="577595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711065" y="4447413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《建筑设计防火 规 范 》 GB  50016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38038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1152906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5"/>
                </a:lnTo>
                <a:lnTo>
                  <a:pt x="1152906" y="577595"/>
                </a:lnTo>
                <a:lnTo>
                  <a:pt x="1441704" y="288798"/>
                </a:lnTo>
                <a:lnTo>
                  <a:pt x="1152906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38038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0" y="0"/>
                </a:moveTo>
                <a:lnTo>
                  <a:pt x="1152906" y="0"/>
                </a:lnTo>
                <a:lnTo>
                  <a:pt x="1441704" y="288798"/>
                </a:lnTo>
                <a:lnTo>
                  <a:pt x="1152906" y="577595"/>
                </a:lnTo>
                <a:lnTo>
                  <a:pt x="0" y="577595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951601" y="4447413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《建筑抗震设计 规 范 》 GB  50011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78573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1152905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5"/>
                </a:lnTo>
                <a:lnTo>
                  <a:pt x="1152905" y="577595"/>
                </a:lnTo>
                <a:lnTo>
                  <a:pt x="1441703" y="288798"/>
                </a:lnTo>
                <a:lnTo>
                  <a:pt x="1152905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78573" y="445846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4" h="577850">
                <a:moveTo>
                  <a:pt x="0" y="0"/>
                </a:moveTo>
                <a:lnTo>
                  <a:pt x="1152905" y="0"/>
                </a:lnTo>
                <a:lnTo>
                  <a:pt x="1441703" y="288798"/>
                </a:lnTo>
                <a:lnTo>
                  <a:pt x="1152905" y="577595"/>
                </a:lnTo>
                <a:lnTo>
                  <a:pt x="0" y="577595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192136" y="4447413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《建筑物防雷设 计规范》GB  50057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6145" y="5193029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1389887" y="0"/>
                </a:moveTo>
                <a:lnTo>
                  <a:pt x="0" y="0"/>
                </a:lnTo>
                <a:lnTo>
                  <a:pt x="347472" y="347472"/>
                </a:lnTo>
                <a:lnTo>
                  <a:pt x="0" y="694944"/>
                </a:lnTo>
                <a:lnTo>
                  <a:pt x="1389887" y="694944"/>
                </a:lnTo>
                <a:lnTo>
                  <a:pt x="1737360" y="347472"/>
                </a:lnTo>
                <a:lnTo>
                  <a:pt x="13898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6145" y="5193029"/>
            <a:ext cx="1737360" cy="695325"/>
          </a:xfrm>
          <a:custGeom>
            <a:avLst/>
            <a:gdLst/>
            <a:ahLst/>
            <a:cxnLst/>
            <a:rect l="l" t="t" r="r" b="b"/>
            <a:pathLst>
              <a:path w="1737360" h="695325">
                <a:moveTo>
                  <a:pt x="0" y="0"/>
                </a:moveTo>
                <a:lnTo>
                  <a:pt x="1389887" y="0"/>
                </a:lnTo>
                <a:lnTo>
                  <a:pt x="1737360" y="347472"/>
                </a:lnTo>
                <a:lnTo>
                  <a:pt x="1389887" y="694944"/>
                </a:lnTo>
                <a:lnTo>
                  <a:pt x="0" y="694944"/>
                </a:lnTo>
                <a:lnTo>
                  <a:pt x="347472" y="3474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61796" y="5204739"/>
            <a:ext cx="1037590" cy="614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105"/>
              </a:spcBef>
            </a:pP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《民用建筑供暖通 风与空气调节设计 规范》GB</a:t>
            </a:r>
            <a:r>
              <a:rPr sz="10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50736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17954" y="525094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1152906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6"/>
                </a:lnTo>
                <a:lnTo>
                  <a:pt x="1152906" y="577596"/>
                </a:lnTo>
                <a:lnTo>
                  <a:pt x="1441704" y="288798"/>
                </a:lnTo>
                <a:lnTo>
                  <a:pt x="1152906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17954" y="5250941"/>
            <a:ext cx="1442085" cy="577850"/>
          </a:xfrm>
          <a:custGeom>
            <a:avLst/>
            <a:gdLst/>
            <a:ahLst/>
            <a:cxnLst/>
            <a:rect l="l" t="t" r="r" b="b"/>
            <a:pathLst>
              <a:path w="1442085" h="577850">
                <a:moveTo>
                  <a:pt x="0" y="0"/>
                </a:moveTo>
                <a:lnTo>
                  <a:pt x="1152906" y="0"/>
                </a:lnTo>
                <a:lnTo>
                  <a:pt x="1441704" y="288798"/>
                </a:lnTo>
                <a:lnTo>
                  <a:pt x="1152906" y="577596"/>
                </a:lnTo>
                <a:lnTo>
                  <a:pt x="0" y="577596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229992" y="5239892"/>
            <a:ext cx="827405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《建筑给水排水 设计规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》GB  50015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56966" y="525094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7" y="288798"/>
                </a:lnTo>
                <a:lnTo>
                  <a:pt x="0" y="577596"/>
                </a:lnTo>
                <a:lnTo>
                  <a:pt x="1154430" y="577596"/>
                </a:lnTo>
                <a:lnTo>
                  <a:pt x="1443228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56966" y="525094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8" y="288798"/>
                </a:lnTo>
                <a:lnTo>
                  <a:pt x="1154430" y="577596"/>
                </a:lnTo>
                <a:lnTo>
                  <a:pt x="0" y="577596"/>
                </a:lnTo>
                <a:lnTo>
                  <a:pt x="288797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470528" y="5239892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《建筑照明设计 标 准 》 GB  50034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97502" y="525094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1154430" y="0"/>
                </a:moveTo>
                <a:lnTo>
                  <a:pt x="0" y="0"/>
                </a:lnTo>
                <a:lnTo>
                  <a:pt x="288798" y="288798"/>
                </a:lnTo>
                <a:lnTo>
                  <a:pt x="0" y="577596"/>
                </a:lnTo>
                <a:lnTo>
                  <a:pt x="1154430" y="577596"/>
                </a:lnTo>
                <a:lnTo>
                  <a:pt x="1443227" y="288798"/>
                </a:lnTo>
                <a:lnTo>
                  <a:pt x="1154430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97502" y="5250941"/>
            <a:ext cx="1443355" cy="577850"/>
          </a:xfrm>
          <a:custGeom>
            <a:avLst/>
            <a:gdLst/>
            <a:ahLst/>
            <a:cxnLst/>
            <a:rect l="l" t="t" r="r" b="b"/>
            <a:pathLst>
              <a:path w="1443354" h="577850">
                <a:moveTo>
                  <a:pt x="0" y="0"/>
                </a:moveTo>
                <a:lnTo>
                  <a:pt x="1154430" y="0"/>
                </a:lnTo>
                <a:lnTo>
                  <a:pt x="1443227" y="288798"/>
                </a:lnTo>
                <a:lnTo>
                  <a:pt x="1154430" y="577596"/>
                </a:lnTo>
                <a:lnTo>
                  <a:pt x="0" y="577596"/>
                </a:lnTo>
                <a:lnTo>
                  <a:pt x="288798" y="2887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7F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711065" y="5239892"/>
            <a:ext cx="825500" cy="55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8000"/>
              </a:lnSpc>
              <a:spcBef>
                <a:spcPts val="95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《民用建筑电气 设计规范》JGJ  16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59" y="2037079"/>
            <a:ext cx="314896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pc="-5" dirty="0"/>
              <a:t>2.0.</a:t>
            </a:r>
            <a:r>
              <a:rPr dirty="0"/>
              <a:t>1	</a:t>
            </a:r>
            <a:r>
              <a:rPr spc="5" dirty="0"/>
              <a:t>绿色建筑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2486" y="2113279"/>
            <a:ext cx="15163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Green</a:t>
            </a:r>
            <a:r>
              <a:rPr sz="1650" spc="-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Building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2394610"/>
            <a:ext cx="8441690" cy="345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25000"/>
              </a:lnSpc>
              <a:spcBef>
                <a:spcPts val="100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在全寿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命期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，节约资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保护环境、减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染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，为人们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供健康、适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用、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高效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用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空间，最大限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地实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935"/>
              </a:lnSpc>
              <a:spcBef>
                <a:spcPts val="49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12700">
              <a:lnSpc>
                <a:spcPts val="1935"/>
              </a:lnSpc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2006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及2014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版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义：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985">
              <a:lnSpc>
                <a:spcPct val="125000"/>
              </a:lnSpc>
              <a:spcBef>
                <a:spcPts val="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在全寿命周期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，最大限度节约资源（节能、节地、节水、节材）、保护环境、减少污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染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为人们提供健</a:t>
            </a:r>
            <a:r>
              <a:rPr sz="1650" spc="-20" dirty="0"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9215" algn="just">
              <a:lnSpc>
                <a:spcPct val="125000"/>
              </a:lnSpc>
              <a:spcBef>
                <a:spcPts val="880"/>
              </a:spcBef>
            </a:pPr>
            <a:endParaRPr sz="1800" b="1" spc="25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9215" algn="just">
              <a:lnSpc>
                <a:spcPct val="125000"/>
              </a:lnSpc>
              <a:spcBef>
                <a:spcPts val="880"/>
              </a:spcBef>
            </a:pP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新定义既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传承</a:t>
            </a: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绿色建筑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四节一环</a:t>
            </a: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，又重点强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“人与自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和谐共</a:t>
            </a:r>
            <a:r>
              <a:rPr sz="18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并突出了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：重</a:t>
            </a: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构指标体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调整评价节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、增加绿建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、拓展绿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涵</a:t>
            </a:r>
            <a:r>
              <a:rPr sz="18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提高性 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能要求</a:t>
            </a:r>
            <a:r>
              <a:rPr sz="18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，绿色建筑的“高质量”。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61" y="1504899"/>
            <a:ext cx="711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术语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59" y="2089784"/>
            <a:ext cx="286258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pc="-5" dirty="0"/>
              <a:t>2.0.</a:t>
            </a:r>
            <a:r>
              <a:rPr dirty="0"/>
              <a:t>3	</a:t>
            </a:r>
            <a:r>
              <a:rPr spc="5" dirty="0"/>
              <a:t>全装修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7498" y="2165984"/>
            <a:ext cx="10452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decorated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2447315"/>
            <a:ext cx="8441055" cy="342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25000"/>
              </a:lnSpc>
              <a:spcBef>
                <a:spcPts val="100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在交付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前，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住宅建筑内部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墙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面、顶面、地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全部铺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、粉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，门窗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定家具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设 备管线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、开关插座及厨房、卫生间固定设施安装到位；公共建筑公共区域的固定面全部铺贴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、粉刷完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、暖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考虑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民用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装修现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宅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求。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>
              <a:lnSpc>
                <a:spcPct val="100000"/>
              </a:lnSpc>
              <a:spcBef>
                <a:spcPts val="49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对于</a:t>
            </a:r>
            <a:r>
              <a:rPr sz="1650" b="1" spc="35" dirty="0">
                <a:latin typeface="微软雅黑" panose="020B0503020204020204" charset="-122"/>
                <a:cs typeface="微软雅黑" panose="020B0503020204020204" charset="-122"/>
              </a:rPr>
              <a:t>住宅建筑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强调在交付前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有固定面铺</a:t>
            </a:r>
            <a:r>
              <a:rPr sz="1650" spc="30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粉刷完成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、固定家具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橱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柜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8255">
              <a:lnSpc>
                <a:spcPct val="125000"/>
              </a:lnSpc>
              <a:spcBef>
                <a:spcPts val="5"/>
              </a:spcBef>
            </a:pP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、设备管线、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关插座及厨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房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卫生间固定设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安装到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，即</a:t>
            </a: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b="1" spc="35" dirty="0">
                <a:latin typeface="微软雅黑" panose="020B0503020204020204" charset="-122"/>
                <a:cs typeface="微软雅黑" panose="020B0503020204020204" charset="-122"/>
              </a:rPr>
              <a:t>足人们入住后</a:t>
            </a: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3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650" b="1" spc="50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需 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6350" indent="-258445" algn="just">
              <a:lnSpc>
                <a:spcPct val="125000"/>
              </a:lnSpc>
              <a:spcBef>
                <a:spcPts val="10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对于</a:t>
            </a:r>
            <a:r>
              <a:rPr sz="1650" b="1" spc="40" dirty="0">
                <a:latin typeface="微软雅黑" panose="020B0503020204020204" charset="-122"/>
                <a:cs typeface="微软雅黑" panose="020B0503020204020204" charset="-122"/>
              </a:rPr>
              <a:t>公共建筑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考虑到出租型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办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公建筑等建筑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型的实际情况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仅要求大堂、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走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卫 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生间等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公共区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固定面全部铺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贴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、粉刷完成，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、暖、电、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等基本设备全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到 位。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61" y="1504899"/>
            <a:ext cx="711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术语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pc="-5" dirty="0"/>
              <a:t>2.0.</a:t>
            </a:r>
            <a:r>
              <a:rPr dirty="0"/>
              <a:t>4	</a:t>
            </a:r>
            <a:r>
              <a:rPr spc="5" dirty="0"/>
              <a:t>热岛强度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2486" y="2165984"/>
            <a:ext cx="2031364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heat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island</a:t>
            </a:r>
            <a:r>
              <a:rPr sz="1650" spc="-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intensity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2447315"/>
            <a:ext cx="844105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25000"/>
              </a:lnSpc>
              <a:spcBef>
                <a:spcPts val="100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城市内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一个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区域的气温与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郊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区气温的差别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用二者代表性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点气温的差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值表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示，是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城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市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热岛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应的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术语位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“环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宜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第8.2.9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条。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61" y="1504899"/>
            <a:ext cx="711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术语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3661664"/>
            <a:ext cx="314896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250" spc="-5" dirty="0">
                <a:latin typeface="微软雅黑" panose="020B0503020204020204" charset="-122"/>
                <a:cs typeface="微软雅黑" panose="020B0503020204020204" charset="-122"/>
              </a:rPr>
              <a:t>2.0.</a:t>
            </a:r>
            <a:r>
              <a:rPr sz="2250" dirty="0">
                <a:latin typeface="微软雅黑" panose="020B0503020204020204" charset="-122"/>
                <a:cs typeface="微软雅黑" panose="020B0503020204020204" charset="-122"/>
              </a:rPr>
              <a:t>5	</a:t>
            </a:r>
            <a:r>
              <a:rPr sz="2250" spc="5" dirty="0">
                <a:latin typeface="微软雅黑" panose="020B0503020204020204" charset="-122"/>
                <a:cs typeface="微软雅黑" panose="020B0503020204020204" charset="-122"/>
              </a:rPr>
              <a:t>绿色建材</a:t>
            </a:r>
            <a:endParaRPr sz="2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2486" y="3737864"/>
            <a:ext cx="23691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green building</a:t>
            </a:r>
            <a:r>
              <a:rPr sz="1650" spc="-1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material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059" y="4018607"/>
            <a:ext cx="8441690" cy="9683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59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在全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命期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内可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少对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的消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耗、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减轻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生态环境的影</a:t>
            </a:r>
            <a:r>
              <a:rPr sz="1650" spc="-30" dirty="0">
                <a:latin typeface="微软雅黑" panose="020B0503020204020204" charset="-122"/>
                <a:cs typeface="微软雅黑" panose="020B0503020204020204" charset="-122"/>
              </a:rPr>
              <a:t>响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，具有节能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、减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排、安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健康、便利和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循环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术语位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“资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第7.2.8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条。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259" y="1958746"/>
            <a:ext cx="8558530" cy="404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68580" algn="just">
              <a:lnSpc>
                <a:spcPct val="125000"/>
              </a:lnSpc>
              <a:spcBef>
                <a:spcPts val="105"/>
              </a:spcBef>
            </a:pPr>
            <a:r>
              <a:rPr sz="1650" b="1" spc="30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spc="2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3.1.1</a:t>
            </a:r>
            <a:r>
              <a:rPr sz="1950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绿色建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评价应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9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单栋建筑或建筑</a:t>
            </a:r>
            <a:r>
              <a:rPr sz="195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群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为评价对象。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评价对象 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并深化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定规划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专项规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的绿色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求；涉</a:t>
            </a:r>
            <a:r>
              <a:rPr sz="1950" spc="7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统 性、整体性的指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属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价。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321310" indent="-258445">
              <a:lnSpc>
                <a:spcPct val="100000"/>
              </a:lnSpc>
              <a:spcBef>
                <a:spcPts val="70"/>
              </a:spcBef>
              <a:buFont typeface="Arial" panose="020B0604020202020204"/>
              <a:buChar char="•"/>
              <a:tabLst>
                <a:tab pos="320675" algn="l"/>
                <a:tab pos="321945" algn="l"/>
              </a:tabLst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建筑单体和建筑群均可以参评绿色建筑，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临时建筑不得参</a:t>
            </a:r>
            <a:r>
              <a:rPr sz="1500" b="1" spc="-1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21310" indent="-258445">
              <a:lnSpc>
                <a:spcPct val="100000"/>
              </a:lnSpc>
              <a:spcBef>
                <a:spcPts val="250"/>
              </a:spcBef>
              <a:buFont typeface="Arial" panose="020B0604020202020204"/>
              <a:buChar char="•"/>
              <a:tabLst>
                <a:tab pos="320675" algn="l"/>
                <a:tab pos="321945" algn="l"/>
              </a:tabLst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未交付使用的单栋建筑，应为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完整的建筑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，不得从中剔除部分区域。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21310" marR="68580" indent="-258445" algn="just">
              <a:lnSpc>
                <a:spcPct val="114000"/>
              </a:lnSpc>
              <a:buFont typeface="Arial" panose="020B0604020202020204"/>
              <a:buChar char="•"/>
              <a:tabLst>
                <a:tab pos="321945" algn="l"/>
              </a:tabLst>
            </a:pP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运行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15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能会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存在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两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两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个以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上业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功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能综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合性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6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鼓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励其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业主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联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筑 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评价；也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对建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中的部分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域进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6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但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请评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的区</a:t>
            </a:r>
            <a:r>
              <a:rPr sz="1500" spc="4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筑面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积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应不少</a:t>
            </a:r>
            <a:r>
              <a:rPr sz="1500" spc="4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500" spc="15" baseline="25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且有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相对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独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暖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通空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等设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备系</a:t>
            </a:r>
            <a:r>
              <a:rPr sz="1500" spc="50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域的电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热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水耗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也能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独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量，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还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明 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确物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运行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涵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500" spc="6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涉及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统性、整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体性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指标，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仍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应按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照本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执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21310">
              <a:lnSpc>
                <a:spcPct val="100000"/>
              </a:lnSpc>
              <a:spcBef>
                <a:spcPts val="255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21310" marR="73660" indent="-258445" algn="just">
              <a:lnSpc>
                <a:spcPct val="114000"/>
              </a:lnSpc>
              <a:buFont typeface="Arial" panose="020B0604020202020204"/>
              <a:buChar char="•"/>
              <a:tabLst>
                <a:tab pos="321945" algn="l"/>
              </a:tabLst>
            </a:pP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群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置毗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邻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功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属相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体系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的两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个及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成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的群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先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各单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体建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5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得到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总得</a:t>
            </a:r>
            <a:r>
              <a:rPr sz="1500" spc="5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再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500" b="1" spc="30" dirty="0">
                <a:latin typeface="微软雅黑" panose="020B0503020204020204" charset="-122"/>
                <a:cs typeface="微软雅黑" panose="020B0503020204020204" charset="-122"/>
              </a:rPr>
              <a:t>各单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体建</a:t>
            </a:r>
            <a:r>
              <a:rPr sz="1500" b="1" spc="3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b="1" spc="3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b="1" spc="30" dirty="0">
                <a:latin typeface="微软雅黑" panose="020B0503020204020204" charset="-122"/>
                <a:cs typeface="微软雅黑" panose="020B0503020204020204" charset="-122"/>
              </a:rPr>
              <a:t>面积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行 加权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计算得到建筑群的总得分，最后按建筑群的总得分确定建筑群的绿色建筑等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851660"/>
            <a:ext cx="8298180" cy="373380"/>
          </a:xfrm>
          <a:custGeom>
            <a:avLst/>
            <a:gdLst/>
            <a:ahLst/>
            <a:cxnLst/>
            <a:rect l="l" t="t" r="r" b="b"/>
            <a:pathLst>
              <a:path w="8298180" h="373380">
                <a:moveTo>
                  <a:pt x="0" y="373379"/>
                </a:moveTo>
                <a:lnTo>
                  <a:pt x="8298180" y="373379"/>
                </a:lnTo>
                <a:lnTo>
                  <a:pt x="829818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288" y="1864614"/>
            <a:ext cx="829818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绿色发展理念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7655">
              <a:lnSpc>
                <a:spcPct val="100000"/>
              </a:lnSpc>
              <a:spcBef>
                <a:spcPts val="1530"/>
              </a:spcBef>
              <a:buFont typeface="Wingdings" panose="05000000000000000000"/>
              <a:buChar char=""/>
              <a:tabLst>
                <a:tab pos="37846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2015年，中国共产党十八届五中全会提出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“创新、协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、开放、共享”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五大发展理念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 marR="84455" indent="226695" algn="just">
              <a:lnSpc>
                <a:spcPct val="125000"/>
              </a:lnSpc>
              <a:spcBef>
                <a:spcPts val="60"/>
              </a:spcBef>
            </a:pP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，必须坚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资源和保护环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境的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基本国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持可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持续发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定走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发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展、生活富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态良好的文明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，加快建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设资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源节约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、环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境友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好型社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，形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成人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自 然和谐发展现代化建设新格局，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推进美丽中国建</a:t>
            </a:r>
            <a:r>
              <a:rPr sz="150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，为全球生态安全作出新贡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献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。”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59" y="4168140"/>
            <a:ext cx="8213090" cy="38417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新时期的建筑方针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027" y="4463948"/>
            <a:ext cx="8138795" cy="15259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705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2015年，中央城市工作会议提出新时期的建筑方针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5000"/>
              </a:lnSpc>
              <a:spcBef>
                <a:spcPts val="50"/>
              </a:spcBef>
            </a:pP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《中共中央国务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院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关于进一步加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强城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市规划建设管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理工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作的若干意</a:t>
            </a:r>
            <a:r>
              <a:rPr sz="1500" spc="70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》指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出：依法规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和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管理城市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贯彻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适用、经济、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b="1" spc="20" dirty="0">
                <a:latin typeface="微软雅黑" panose="020B0503020204020204" charset="-122"/>
                <a:cs typeface="微软雅黑" panose="020B0503020204020204" charset="-122"/>
              </a:rPr>
              <a:t>、美观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”的建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筑方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针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，着力转变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城市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发展方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，着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力塑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城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市特色风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，着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提升城市环境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，着力创新城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市管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理服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，走出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一条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中国特色城市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4311" y="1203959"/>
            <a:ext cx="3153155" cy="1790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93467"/>
            <a:ext cx="844677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>
              <a:lnSpc>
                <a:spcPct val="125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650" b="1" spc="1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30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100" spc="-1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绿色建</a:t>
            </a:r>
            <a:r>
              <a:rPr sz="2100" spc="3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2100" spc="25" dirty="0">
                <a:latin typeface="微软雅黑" panose="020B0503020204020204" charset="-122"/>
                <a:cs typeface="微软雅黑" panose="020B0503020204020204" charset="-122"/>
              </a:rPr>
              <a:t>评价应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1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筑工程竣</a:t>
            </a:r>
            <a:r>
              <a:rPr sz="21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1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进行。</a:t>
            </a:r>
            <a:r>
              <a:rPr sz="2100" spc="3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100" spc="20" dirty="0">
                <a:latin typeface="微软雅黑" panose="020B0503020204020204" charset="-122"/>
                <a:cs typeface="微软雅黑" panose="020B0503020204020204" charset="-122"/>
              </a:rPr>
              <a:t>建筑工程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施 工图设计完成</a:t>
            </a:r>
            <a:r>
              <a:rPr sz="2100" spc="-1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，可进行</a:t>
            </a:r>
            <a:r>
              <a:rPr sz="2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预评价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70510" indent="-258445">
              <a:lnSpc>
                <a:spcPct val="100000"/>
              </a:lnSpc>
              <a:spcBef>
                <a:spcPts val="122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绿色建筑的性能评价放在建筑工程竣工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，能够更加有效约束绿色建筑技术落地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保证绿色建筑性能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的实现。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 algn="just">
              <a:lnSpc>
                <a:spcPct val="15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预评价能够更早地掌握建筑工程可能实现的绿色性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，可以及时优化或调整建筑 方案或技术措施，为建成后的运行管理做准备；作为设计评价</a:t>
            </a:r>
            <a:r>
              <a:rPr sz="1800" spc="4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35" dirty="0">
                <a:latin typeface="微软雅黑" panose="020B0503020204020204" charset="-122"/>
                <a:cs typeface="微软雅黑" panose="020B0503020204020204" charset="-122"/>
              </a:rPr>
              <a:t>过渡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，与各地现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行的设计标识评价制度相衔接。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958746"/>
            <a:ext cx="8440420" cy="403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891030" algn="l"/>
              </a:tabLst>
            </a:pPr>
            <a:r>
              <a:rPr sz="1650" b="1" spc="30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spc="2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3.1.3	</a:t>
            </a:r>
            <a:r>
              <a:rPr sz="1950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申请评</a:t>
            </a:r>
            <a:r>
              <a:rPr sz="1950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95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应对参评建筑进行全寿命期技术和经济分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宜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技术、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备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、设计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、运行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950" b="1" spc="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全过</a:t>
            </a:r>
            <a:r>
              <a:rPr sz="1950" b="1" spc="7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950" b="1" spc="6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在评价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相应分</a:t>
            </a:r>
            <a:r>
              <a:rPr sz="1950" spc="80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试报告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价方应</a:t>
            </a:r>
            <a:r>
              <a:rPr sz="1950" spc="7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950" spc="60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交资料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真实</a:t>
            </a:r>
            <a:r>
              <a:rPr sz="19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9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195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整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950" b="1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负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责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1022350">
              <a:lnSpc>
                <a:spcPct val="125000"/>
              </a:lnSpc>
              <a:spcBef>
                <a:spcPts val="5"/>
              </a:spcBef>
              <a:tabLst>
                <a:tab pos="1849120" algn="l"/>
              </a:tabLst>
            </a:pPr>
            <a:endParaRPr sz="1950" spc="5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1022350">
              <a:lnSpc>
                <a:spcPct val="125000"/>
              </a:lnSpc>
              <a:spcBef>
                <a:spcPts val="5"/>
              </a:spcBef>
              <a:tabLst>
                <a:tab pos="1849120" algn="l"/>
              </a:tabLst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950" spc="-1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4	</a:t>
            </a:r>
            <a:r>
              <a:rPr sz="1950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评价机</a:t>
            </a:r>
            <a:r>
              <a:rPr sz="195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构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应对申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评价方提交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950" spc="70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测试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告和相关</a:t>
            </a:r>
            <a:r>
              <a:rPr sz="1950" spc="50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件 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进行审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，出具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确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70510" indent="-258445">
              <a:lnSpc>
                <a:spcPct val="100000"/>
              </a:lnSpc>
              <a:spcBef>
                <a:spcPts val="113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对申请评价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、评价机构的相关工作提出要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7620" indent="-258445">
              <a:lnSpc>
                <a:spcPct val="150000"/>
              </a:lnSpc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特别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注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程竣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请绿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500" spc="65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，项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的一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切资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均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于工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竣 工验收资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，不得以预评价时的设计文件替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720"/>
              </a:spcBef>
              <a:tabLst>
                <a:tab pos="1957705" algn="l"/>
              </a:tabLst>
            </a:pP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650" b="1" spc="1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dirty="0"/>
              <a:t>3.1.5	</a:t>
            </a:r>
            <a:r>
              <a:rPr spc="25" dirty="0"/>
              <a:t>申</a:t>
            </a:r>
            <a:r>
              <a:rPr spc="20" dirty="0"/>
              <a:t>请</a:t>
            </a:r>
            <a:r>
              <a:rPr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绿色金融服</a:t>
            </a:r>
            <a:r>
              <a:rPr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pc="30" dirty="0"/>
              <a:t>的</a:t>
            </a:r>
            <a:r>
              <a:rPr spc="20" dirty="0"/>
              <a:t>建筑项</a:t>
            </a:r>
            <a:r>
              <a:rPr spc="35" dirty="0"/>
              <a:t>目，</a:t>
            </a:r>
            <a:r>
              <a:rPr spc="20" dirty="0"/>
              <a:t>应对节能</a:t>
            </a:r>
            <a:r>
              <a:rPr spc="30" dirty="0"/>
              <a:t>措</a:t>
            </a:r>
            <a:r>
              <a:rPr spc="35" dirty="0"/>
              <a:t>施</a:t>
            </a:r>
            <a:r>
              <a:rPr spc="25" dirty="0"/>
              <a:t>、</a:t>
            </a:r>
            <a:r>
              <a:rPr spc="20" dirty="0"/>
              <a:t>节水措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8415">
              <a:lnSpc>
                <a:spcPct val="100000"/>
              </a:lnSpc>
              <a:spcBef>
                <a:spcPts val="625"/>
              </a:spcBef>
            </a:pPr>
            <a:r>
              <a:rPr dirty="0"/>
              <a:t>施</a:t>
            </a:r>
            <a:r>
              <a:rPr spc="-5" dirty="0"/>
              <a:t>、建筑能耗和碳排放等进行计算和说</a:t>
            </a:r>
            <a:r>
              <a:rPr dirty="0"/>
              <a:t>明</a:t>
            </a:r>
            <a:r>
              <a:rPr spc="-5" dirty="0"/>
              <a:t>，并应形</a:t>
            </a:r>
            <a:r>
              <a:rPr dirty="0"/>
              <a:t>成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专项报告</a:t>
            </a:r>
            <a:r>
              <a:rPr dirty="0"/>
              <a:t>。</a:t>
            </a:r>
            <a:endParaRPr dirty="0"/>
          </a:p>
          <a:p>
            <a:pPr marL="18415">
              <a:lnSpc>
                <a:spcPct val="100000"/>
              </a:lnSpc>
              <a:spcBef>
                <a:spcPts val="58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76225" marR="7620" indent="-258445">
              <a:lnSpc>
                <a:spcPts val="2700"/>
              </a:lnSpc>
              <a:spcBef>
                <a:spcPts val="155"/>
              </a:spcBef>
              <a:buFont typeface="Arial" panose="020B0604020202020204"/>
              <a:buChar char="•"/>
              <a:tabLst>
                <a:tab pos="276225" algn="l"/>
                <a:tab pos="277495" algn="l"/>
              </a:tabLst>
            </a:pPr>
            <a:r>
              <a:rPr sz="1500" spc="20" dirty="0"/>
              <a:t>绿色</a:t>
            </a:r>
            <a:r>
              <a:rPr sz="1500" spc="30" dirty="0"/>
              <a:t>金</a:t>
            </a:r>
            <a:r>
              <a:rPr sz="1500" spc="20" dirty="0"/>
              <a:t>融</a:t>
            </a:r>
            <a:r>
              <a:rPr sz="1500" spc="30" dirty="0"/>
              <a:t>服</a:t>
            </a:r>
            <a:r>
              <a:rPr sz="1500" spc="20" dirty="0"/>
              <a:t>务</a:t>
            </a:r>
            <a:r>
              <a:rPr sz="1500" spc="30" dirty="0"/>
              <a:t>包括</a:t>
            </a:r>
            <a:r>
              <a:rPr sz="1500" spc="20" dirty="0"/>
              <a:t>绿色</a:t>
            </a:r>
            <a:r>
              <a:rPr sz="1500" spc="30" dirty="0"/>
              <a:t>信</a:t>
            </a:r>
            <a:r>
              <a:rPr sz="1500" spc="40" dirty="0"/>
              <a:t>贷</a:t>
            </a:r>
            <a:r>
              <a:rPr sz="1500" spc="35" dirty="0"/>
              <a:t>、</a:t>
            </a:r>
            <a:r>
              <a:rPr sz="1500" spc="20" dirty="0"/>
              <a:t>绿</a:t>
            </a:r>
            <a:r>
              <a:rPr sz="1500" spc="30" dirty="0"/>
              <a:t>色债</a:t>
            </a:r>
            <a:r>
              <a:rPr sz="1500" spc="25" dirty="0"/>
              <a:t>券</a:t>
            </a:r>
            <a:r>
              <a:rPr sz="1500" spc="20" dirty="0"/>
              <a:t>、</a:t>
            </a:r>
            <a:r>
              <a:rPr sz="1500" spc="35" dirty="0"/>
              <a:t>绿</a:t>
            </a:r>
            <a:r>
              <a:rPr sz="1500" spc="25" dirty="0"/>
              <a:t>色</a:t>
            </a:r>
            <a:r>
              <a:rPr sz="1500" spc="35" dirty="0"/>
              <a:t>股</a:t>
            </a:r>
            <a:r>
              <a:rPr sz="1500" spc="25" dirty="0"/>
              <a:t>票</a:t>
            </a:r>
            <a:r>
              <a:rPr sz="1500" spc="35" dirty="0"/>
              <a:t>指数</a:t>
            </a:r>
            <a:r>
              <a:rPr sz="1500" spc="25" dirty="0"/>
              <a:t>和相</a:t>
            </a:r>
            <a:r>
              <a:rPr sz="1500" spc="35" dirty="0"/>
              <a:t>关</a:t>
            </a:r>
            <a:r>
              <a:rPr sz="1500" spc="25" dirty="0"/>
              <a:t>产品</a:t>
            </a:r>
            <a:r>
              <a:rPr sz="1500" spc="20" dirty="0"/>
              <a:t>、</a:t>
            </a:r>
            <a:r>
              <a:rPr sz="1500" spc="30" dirty="0"/>
              <a:t>绿色</a:t>
            </a:r>
            <a:r>
              <a:rPr sz="1500" spc="20" dirty="0"/>
              <a:t>发展</a:t>
            </a:r>
            <a:r>
              <a:rPr sz="1500" spc="30" dirty="0"/>
              <a:t>基金</a:t>
            </a:r>
            <a:r>
              <a:rPr sz="1500" spc="35" dirty="0"/>
              <a:t>、</a:t>
            </a:r>
            <a:r>
              <a:rPr sz="1500" spc="25" dirty="0"/>
              <a:t>绿</a:t>
            </a:r>
            <a:r>
              <a:rPr sz="1500" spc="35" dirty="0"/>
              <a:t>色保</a:t>
            </a:r>
            <a:r>
              <a:rPr sz="1500" spc="20" dirty="0"/>
              <a:t>险</a:t>
            </a:r>
            <a:r>
              <a:rPr sz="1500" dirty="0"/>
              <a:t>、 碳金融</a:t>
            </a:r>
            <a:r>
              <a:rPr sz="1500" spc="-5" dirty="0"/>
              <a:t>等</a:t>
            </a:r>
            <a:r>
              <a:rPr sz="1500" dirty="0"/>
              <a:t>。</a:t>
            </a:r>
            <a:endParaRPr sz="1500"/>
          </a:p>
          <a:p>
            <a:pPr marL="276225" marR="9525" indent="-258445">
              <a:lnSpc>
                <a:spcPts val="2700"/>
              </a:lnSpc>
              <a:buFont typeface="Arial" panose="020B0604020202020204"/>
              <a:buChar char="•"/>
              <a:tabLst>
                <a:tab pos="276225" algn="l"/>
                <a:tab pos="277495" algn="l"/>
              </a:tabLst>
            </a:pPr>
            <a:r>
              <a:rPr sz="1500" spc="20" dirty="0"/>
              <a:t>对于</a:t>
            </a:r>
            <a:r>
              <a:rPr sz="1500" spc="30" dirty="0"/>
              <a:t>申</a:t>
            </a:r>
            <a:r>
              <a:rPr sz="1500" spc="20" dirty="0"/>
              <a:t>请</a:t>
            </a:r>
            <a:r>
              <a:rPr sz="1500" spc="30" dirty="0"/>
              <a:t>绿</a:t>
            </a:r>
            <a:r>
              <a:rPr sz="1500" spc="20" dirty="0"/>
              <a:t>色</a:t>
            </a:r>
            <a:r>
              <a:rPr sz="1500" spc="30" dirty="0"/>
              <a:t>金融</a:t>
            </a:r>
            <a:r>
              <a:rPr sz="1500" spc="20" dirty="0"/>
              <a:t>服务</a:t>
            </a:r>
            <a:r>
              <a:rPr sz="1500" spc="30" dirty="0"/>
              <a:t>的</a:t>
            </a:r>
            <a:r>
              <a:rPr sz="1500" spc="20" dirty="0"/>
              <a:t>建</a:t>
            </a:r>
            <a:r>
              <a:rPr sz="1500" spc="30" dirty="0"/>
              <a:t>筑</a:t>
            </a:r>
            <a:r>
              <a:rPr sz="1500" spc="20" dirty="0"/>
              <a:t>项</a:t>
            </a:r>
            <a:r>
              <a:rPr sz="1500" spc="55" dirty="0"/>
              <a:t>目</a:t>
            </a:r>
            <a:r>
              <a:rPr sz="1500" spc="35" dirty="0"/>
              <a:t>，</a:t>
            </a:r>
            <a:r>
              <a:rPr sz="1500" spc="20" dirty="0"/>
              <a:t>应对</a:t>
            </a:r>
            <a:r>
              <a:rPr sz="1500" spc="30" dirty="0"/>
              <a:t>建</a:t>
            </a:r>
            <a:r>
              <a:rPr sz="1500" spc="20" dirty="0"/>
              <a:t>筑</a:t>
            </a:r>
            <a:r>
              <a:rPr sz="1500" spc="30" dirty="0"/>
              <a:t>的</a:t>
            </a:r>
            <a:r>
              <a:rPr sz="1500" spc="20" dirty="0"/>
              <a:t>能</a:t>
            </a:r>
            <a:r>
              <a:rPr sz="1500" spc="30" dirty="0"/>
              <a:t>耗和</a:t>
            </a:r>
            <a:r>
              <a:rPr sz="1500" spc="20" dirty="0"/>
              <a:t>节能</a:t>
            </a:r>
            <a:r>
              <a:rPr sz="1500" spc="30" dirty="0"/>
              <a:t>措</a:t>
            </a:r>
            <a:r>
              <a:rPr sz="1500" spc="45" dirty="0"/>
              <a:t>施</a:t>
            </a:r>
            <a:r>
              <a:rPr sz="1500" spc="35" dirty="0"/>
              <a:t>、</a:t>
            </a:r>
            <a:r>
              <a:rPr sz="1500" spc="20" dirty="0"/>
              <a:t>碳</a:t>
            </a:r>
            <a:r>
              <a:rPr sz="1500" spc="30" dirty="0"/>
              <a:t>排</a:t>
            </a:r>
            <a:r>
              <a:rPr sz="1500" spc="35" dirty="0"/>
              <a:t>放</a:t>
            </a:r>
            <a:r>
              <a:rPr sz="1500" spc="20" dirty="0"/>
              <a:t>、节</a:t>
            </a:r>
            <a:r>
              <a:rPr sz="1500" spc="30" dirty="0"/>
              <a:t>水</a:t>
            </a:r>
            <a:r>
              <a:rPr sz="1500" spc="20" dirty="0"/>
              <a:t>措</a:t>
            </a:r>
            <a:r>
              <a:rPr sz="1500" spc="30" dirty="0"/>
              <a:t>施</a:t>
            </a:r>
            <a:r>
              <a:rPr sz="1500" spc="20" dirty="0"/>
              <a:t>等</a:t>
            </a:r>
            <a:r>
              <a:rPr sz="1500" spc="30" dirty="0"/>
              <a:t>进行</a:t>
            </a:r>
            <a:r>
              <a:rPr sz="1500" spc="20" dirty="0"/>
              <a:t>计</a:t>
            </a:r>
            <a:r>
              <a:rPr sz="1500" dirty="0"/>
              <a:t>算 和说明</a:t>
            </a:r>
            <a:r>
              <a:rPr sz="1500" spc="-5" dirty="0"/>
              <a:t>，</a:t>
            </a:r>
            <a:r>
              <a:rPr sz="1500" dirty="0"/>
              <a:t>并形成专项报告。并应符合金融机构对于各项报告的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披露深度</a:t>
            </a:r>
            <a:r>
              <a:rPr sz="1500" dirty="0"/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968487"/>
            <a:ext cx="8441055" cy="38887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kern="0" dirty="0">
                <a:latin typeface="微软雅黑" panose="020B0503020204020204" charset="-122"/>
                <a:cs typeface="微软雅黑" panose="020B0503020204020204" charset="-122"/>
              </a:rPr>
              <a:t>3.2.1</a:t>
            </a:r>
            <a:r>
              <a:rPr lang="zh-CN" sz="2100" kern="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kern="0" dirty="0">
                <a:latin typeface="微软雅黑" panose="020B0503020204020204" charset="-122"/>
                <a:cs typeface="微软雅黑" panose="020B0503020204020204" charset="-122"/>
              </a:rPr>
              <a:t>3.2.2</a:t>
            </a:r>
            <a:r>
              <a:rPr lang="zh-CN" altLang="en-US" sz="2100" kern="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kern="0" dirty="0">
                <a:latin typeface="微软雅黑" panose="020B0503020204020204" charset="-122"/>
                <a:cs typeface="微软雅黑" panose="020B0503020204020204" charset="-122"/>
              </a:rPr>
              <a:t>3.2.3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12700" marR="5715" lvl="2" algn="just">
              <a:lnSpc>
                <a:spcPts val="2700"/>
              </a:lnSpc>
              <a:spcBef>
                <a:spcPts val="150"/>
              </a:spcBef>
              <a:buAutoNum type="arabicPeriod"/>
              <a:tabLst>
                <a:tab pos="760095" algn="l"/>
              </a:tabLst>
            </a:pP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筑评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标体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系应</a:t>
            </a:r>
            <a:r>
              <a:rPr sz="1800" spc="60" dirty="0">
                <a:latin typeface="微软雅黑" panose="020B0503020204020204" charset="-122"/>
                <a:cs typeface="微软雅黑" panose="020B0503020204020204" charset="-122"/>
              </a:rPr>
              <a:t>由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全耐久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舒</a:t>
            </a:r>
            <a:r>
              <a:rPr sz="18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便</a:t>
            </a:r>
            <a:r>
              <a:rPr sz="180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资源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节约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环 </a:t>
            </a:r>
            <a:r>
              <a:rPr sz="18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境宜</a:t>
            </a:r>
            <a:r>
              <a:rPr sz="18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5类指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800" spc="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，且每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指标均包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括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8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制项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评分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；评价指标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系还统一</a:t>
            </a:r>
            <a:r>
              <a:rPr sz="1800" spc="25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置 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加分</a:t>
            </a:r>
            <a:r>
              <a:rPr sz="18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065" lvl="2" indent="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΢"/>
              <a:buNone/>
              <a:tabLst>
                <a:tab pos="760095" algn="l"/>
              </a:tabLst>
            </a:pPr>
            <a:r>
              <a:rPr lang="en-US" sz="1800" b="1" spc="2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的评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果应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达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不达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项和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加分</a:t>
            </a:r>
            <a:r>
              <a:rPr sz="1800" b="1" spc="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评定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结果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分值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3335" lvl="2" indent="0">
              <a:lnSpc>
                <a:spcPct val="125000"/>
              </a:lnSpc>
              <a:buNone/>
              <a:tabLst>
                <a:tab pos="759460" algn="l"/>
                <a:tab pos="760095" algn="l"/>
              </a:tabLst>
            </a:pPr>
            <a:r>
              <a:rPr lang="en-US" sz="1800" b="1" spc="20" dirty="0"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于多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功能</a:t>
            </a:r>
            <a:r>
              <a:rPr sz="1800" spc="4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综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合性</a:t>
            </a:r>
            <a:r>
              <a:rPr sz="18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单体</a:t>
            </a:r>
            <a:r>
              <a:rPr sz="18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8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按本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全部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逐条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对适</a:t>
            </a:r>
            <a:r>
              <a:rPr sz="1800" spc="3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800" spc="20" dirty="0">
                <a:latin typeface="微软雅黑" panose="020B0503020204020204" charset="-122"/>
                <a:cs typeface="微软雅黑" panose="020B0503020204020204" charset="-122"/>
              </a:rPr>
              <a:t>的区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域 进行评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，确定各评价条文的得分。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释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义：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只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要建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就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确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定得分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下设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两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针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住宅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共建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筑，所评价建筑如果同时具有住宅和公共建筑，则需按这两种功能分别评价后再取平均值。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255" algn="just">
              <a:lnSpc>
                <a:spcPct val="100000"/>
              </a:lnSpc>
            </a:pPr>
            <a:r>
              <a:rPr sz="1500" b="1" spc="10" dirty="0">
                <a:latin typeface="微软雅黑" panose="020B0503020204020204" charset="-122"/>
                <a:cs typeface="微软雅黑" panose="020B0503020204020204" charset="-122"/>
              </a:rPr>
              <a:t>总体原则为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1500" b="1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255" algn="just">
              <a:lnSpc>
                <a:spcPct val="100000"/>
              </a:lnSpc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）只要有涉及即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部参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。（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、整体性指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应总体评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。（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）所有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分 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均满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spc="24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（4）递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得分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条文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（3）点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况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“就低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就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原则确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定 得分。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（5）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特殊情况可特殊处理。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64258"/>
            <a:ext cx="1634489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973" y="2064258"/>
            <a:ext cx="52908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筑评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符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950" spc="-30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3.2.4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8033" y="2368930"/>
          <a:ext cx="8527415" cy="1197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25"/>
                <a:gridCol w="1063625"/>
                <a:gridCol w="1063625"/>
                <a:gridCol w="1063625"/>
                <a:gridCol w="1063625"/>
                <a:gridCol w="1063625"/>
                <a:gridCol w="1063625"/>
                <a:gridCol w="1063625"/>
              </a:tblGrid>
              <a:tr h="27012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0495" marR="142875" indent="9398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控制项 基础分值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评价指标评分项满分值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45745" marR="46990" indent="-1905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提高与创新 加分项 满分值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</a:tr>
              <a:tr h="4572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 vMerge="1"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174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安全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0995">
                        <a:lnSpc>
                          <a:spcPts val="1755"/>
                        </a:lnSpc>
                      </a:pPr>
                      <a:r>
                        <a:rPr sz="15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耐久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74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健康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1630">
                        <a:lnSpc>
                          <a:spcPts val="1755"/>
                        </a:lnSpc>
                      </a:pPr>
                      <a:r>
                        <a:rPr sz="15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舒适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74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生活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1630">
                        <a:lnSpc>
                          <a:spcPts val="175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便利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74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资源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1630">
                        <a:lnSpc>
                          <a:spcPts val="1755"/>
                        </a:lnSpc>
                      </a:pPr>
                      <a:r>
                        <a:rPr sz="15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节约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745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环境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265">
                        <a:lnSpc>
                          <a:spcPts val="1755"/>
                        </a:lnSpc>
                      </a:pPr>
                      <a:r>
                        <a:rPr sz="15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宜居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 vMerge="1"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预评价分值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00"/>
                        </a:lnSpc>
                      </a:pPr>
                      <a:r>
                        <a:rPr sz="15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评价分值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EBED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3059" y="3618357"/>
            <a:ext cx="8439785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注：预评价时，本标准第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6.2.10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6.2.11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6.2.12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6.2.13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9.2.8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条不得分。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650">
              <a:latin typeface="楷体" panose="02010609060101010101" charset="-122"/>
              <a:cs typeface="楷体" panose="02010609060101010101" charset="-122"/>
            </a:endParaRPr>
          </a:p>
          <a:p>
            <a:pPr marL="270510" indent="-258445">
              <a:lnSpc>
                <a:spcPct val="100000"/>
              </a:lnSpc>
              <a:spcBef>
                <a:spcPts val="490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控制项基础分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>
              <a:lnSpc>
                <a:spcPct val="100000"/>
              </a:lnSpc>
              <a:spcBef>
                <a:spcPts val="490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生活便利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4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物业管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小节为建筑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目投入运行后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技术要</a:t>
            </a:r>
            <a:r>
              <a:rPr sz="1650" spc="6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，因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49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时“生活便利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指标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650" spc="-2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降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32508"/>
            <a:ext cx="1634489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973" y="2032508"/>
            <a:ext cx="473710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筑评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950" spc="-25" dirty="0">
                <a:latin typeface="微软雅黑" panose="020B0503020204020204" charset="-122"/>
                <a:cs typeface="微软雅黑" panose="020B0503020204020204" charset="-122"/>
              </a:rPr>
              <a:t>算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159" y="2386441"/>
            <a:ext cx="8705215" cy="2494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"/>
              </a:spcBef>
            </a:pP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=（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1550" i="1" spc="-1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500" spc="-22" baseline="-1900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500" spc="-15" dirty="0">
                <a:latin typeface="微软雅黑" panose="020B0503020204020204" charset="-122"/>
                <a:cs typeface="微软雅黑" panose="020B0503020204020204" charset="-122"/>
              </a:rPr>
              <a:t>）/10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101600">
              <a:lnSpc>
                <a:spcPts val="2220"/>
              </a:lnSpc>
              <a:spcBef>
                <a:spcPts val="9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式中： </a:t>
            </a:r>
            <a:r>
              <a:rPr sz="1900" i="1" spc="-3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800" spc="-35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总得分；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2805">
              <a:lnSpc>
                <a:spcPts val="2160"/>
              </a:lnSpc>
            </a:pPr>
            <a:r>
              <a:rPr sz="1900" i="1" spc="-25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800" spc="-37" baseline="-21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800" spc="-25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控制项基础分值，当满足所有控制项的要求时</a:t>
            </a:r>
            <a:r>
              <a:rPr sz="1800" spc="5" dirty="0"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400分；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2805">
              <a:lnSpc>
                <a:spcPts val="2210"/>
              </a:lnSpc>
            </a:pPr>
            <a:r>
              <a:rPr sz="1900" i="1" spc="-3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800" spc="-44" baseline="-210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30" dirty="0">
                <a:latin typeface="微软雅黑" panose="020B0503020204020204" charset="-122"/>
                <a:cs typeface="微软雅黑" panose="020B0503020204020204" charset="-122"/>
              </a:rPr>
              <a:t>~</a:t>
            </a:r>
            <a:r>
              <a:rPr sz="1900" i="1" spc="-3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800" spc="-44" baseline="-210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800" spc="-3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分别为评价指标体系5类指标（安全耐久、健康舒适、生活便利、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600">
              <a:lnSpc>
                <a:spcPts val="21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资源节约、环境宜居）评分项得分；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52805">
              <a:lnSpc>
                <a:spcPts val="2230"/>
              </a:lnSpc>
            </a:pPr>
            <a:r>
              <a:rPr sz="1900" i="1" spc="-30" dirty="0"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1800" spc="-44" baseline="-21000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800" spc="-30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提高与创新加分项得分。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600">
              <a:lnSpc>
                <a:spcPct val="100000"/>
              </a:lnSpc>
              <a:spcBef>
                <a:spcPts val="23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条文释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500" b="1" spc="-10" dirty="0">
                <a:latin typeface="楷体" panose="02010609060101010101" charset="-122"/>
                <a:cs typeface="楷体" panose="02010609060101010101" charset="-122"/>
              </a:rPr>
              <a:t>：</a:t>
            </a:r>
            <a:endParaRPr sz="1500">
              <a:latin typeface="楷体" panose="02010609060101010101" charset="-122"/>
              <a:cs typeface="楷体" panose="02010609060101010101" charset="-122"/>
            </a:endParaRPr>
          </a:p>
          <a:p>
            <a:pPr marL="359410" indent="-258445">
              <a:lnSpc>
                <a:spcPct val="100000"/>
              </a:lnSpc>
              <a:spcBef>
                <a:spcPts val="445"/>
              </a:spcBef>
              <a:buFont typeface="Arial" panose="020B0604020202020204"/>
              <a:buChar char="•"/>
              <a:tabLst>
                <a:tab pos="358775" algn="l"/>
                <a:tab pos="360045" algn="l"/>
              </a:tabLst>
            </a:pP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参评建筑的总得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由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控制项基础分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评分项得分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高与创新项得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部分组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，总得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59410">
              <a:lnSpc>
                <a:spcPct val="100000"/>
              </a:lnSpc>
              <a:spcBef>
                <a:spcPts val="455"/>
              </a:spcBef>
            </a:pP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110分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。简化分数计算方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，便于标准使用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4965801"/>
            <a:ext cx="1634489" cy="7696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R="33655" algn="r">
              <a:lnSpc>
                <a:spcPct val="100000"/>
              </a:lnSpc>
              <a:spcBef>
                <a:spcPts val="590"/>
              </a:spcBef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7542" y="4965801"/>
            <a:ext cx="689864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25000"/>
              </a:lnSpc>
              <a:spcBef>
                <a:spcPts val="100"/>
              </a:spcBef>
            </a:pP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筑划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950" spc="-2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9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9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dirty="0">
                <a:latin typeface="微软雅黑" panose="020B0503020204020204" charset="-122"/>
                <a:cs typeface="微软雅黑" panose="020B0503020204020204" charset="-122"/>
              </a:rPr>
              <a:t>。 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当满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全部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950" spc="-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950" spc="-2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9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9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9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9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5777280"/>
            <a:ext cx="52705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覆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130297"/>
            <a:ext cx="8518525" cy="280162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1925955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3.2.8	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344805" indent="-332740">
              <a:lnSpc>
                <a:spcPct val="100000"/>
              </a:lnSpc>
              <a:spcBef>
                <a:spcPts val="1110"/>
              </a:spcBef>
              <a:buAutoNum type="arabicPlain"/>
              <a:tabLst>
                <a:tab pos="344805" algn="l"/>
                <a:tab pos="345440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一星级、二星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指标的评分项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分不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650" spc="-5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74295">
              <a:lnSpc>
                <a:spcPct val="150000"/>
              </a:lnSpc>
              <a:spcBef>
                <a:spcPts val="10"/>
              </a:spcBef>
              <a:buAutoNum type="arabicPlain" startAt="2"/>
              <a:tabLst>
                <a:tab pos="344805" algn="l"/>
                <a:tab pos="345440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一星级、二星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级3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材 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料及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品质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符合国家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344805" indent="-332740">
              <a:lnSpc>
                <a:spcPct val="100000"/>
              </a:lnSpc>
              <a:spcBef>
                <a:spcPts val="995"/>
              </a:spcBef>
              <a:buAutoNum type="arabicPlain" startAt="2"/>
              <a:tabLst>
                <a:tab pos="344805" algn="l"/>
                <a:tab pos="345440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当总得分分别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达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70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85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3.2.8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星级、二星级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三星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35555"/>
            <a:ext cx="16776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3.2.8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7457" y="2035555"/>
            <a:ext cx="4565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8033" y="2502154"/>
          <a:ext cx="8594090" cy="370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0"/>
                <a:gridCol w="1561464"/>
                <a:gridCol w="2470150"/>
                <a:gridCol w="2516505"/>
              </a:tblGrid>
              <a:tr h="273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一星级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二星级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三星级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热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工性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能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的提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高比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例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筑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供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暖空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570"/>
                        </a:lnSpc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调负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荷降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比例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675"/>
                        </a:lnSpc>
                        <a:spcBef>
                          <a:spcPts val="82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提高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82880">
                        <a:lnSpc>
                          <a:spcPts val="1675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或负荷降低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  <a:spcBef>
                          <a:spcPts val="820"/>
                        </a:spcBef>
                        <a:tabLst>
                          <a:tab pos="495300" algn="l"/>
                        </a:tabLst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	围护结构提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74370">
                        <a:lnSpc>
                          <a:spcPts val="1675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或负荷降低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lnSpc>
                          <a:spcPts val="1675"/>
                        </a:lnSpc>
                        <a:spcBef>
                          <a:spcPts val="82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围护结构提高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26365" algn="ctr">
                        <a:lnSpc>
                          <a:spcPts val="1675"/>
                        </a:lnSpc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或负荷降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15%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20015" marR="50800" indent="635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严寒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和寒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冷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地区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住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宅建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筑外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窗传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热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系数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降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低比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21385">
                        <a:lnSpc>
                          <a:spcPts val="15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例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5%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8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125095" algn="ctr">
                        <a:lnSpc>
                          <a:spcPts val="1580"/>
                        </a:lnSpc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节水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器具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水效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率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等级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级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hMerge="1">
                  <a:tcPr marL="0" marR="0" marT="0" marB="0"/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住宅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建筑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隔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声性能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636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/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室外与卧室之间、分户墙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76200" marR="69215" algn="just">
                        <a:lnSpc>
                          <a:spcPct val="99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（楼板）两侧卧室之间</a:t>
                      </a:r>
                      <a:r>
                        <a:rPr sz="14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空气 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声隔声性能以及卧室楼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板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的撞 击声隔声性能达到低限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标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准限 值和高要求标准限值的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平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均值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9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室外与卧室之间、分户墙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9695" marR="92075" algn="ctr">
                        <a:lnSpc>
                          <a:spcPct val="99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（楼板）两侧卧室之间</a:t>
                      </a:r>
                      <a:r>
                        <a:rPr sz="14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空气 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声隔声性能以及卧室楼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板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的撞 击声隔声性能达到高要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标准 限值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565150" marR="50800" indent="-381000">
                        <a:lnSpc>
                          <a:spcPts val="1610"/>
                        </a:lnSpc>
                        <a:spcBef>
                          <a:spcPts val="160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室内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主要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空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气污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染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物浓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度降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低比例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10%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63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20%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 hMerge="1">
                  <a:tcPr marL="0" marR="0" marT="0" marB="0"/>
                </a:tc>
              </a:tr>
              <a:tr h="424180"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外窗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气密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能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635" algn="ctr">
                        <a:lnSpc>
                          <a:spcPts val="1645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符合国家现行相关节能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设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计标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准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的规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，且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窗洞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口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与外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窗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本体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结合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位应严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905" algn="ctr">
                        <a:lnSpc>
                          <a:spcPts val="1565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7457" y="2033778"/>
            <a:ext cx="4565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2033778"/>
            <a:ext cx="1917064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</a:t>
            </a:r>
            <a:r>
              <a:rPr sz="1650" b="1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50" b="1" spc="-5" dirty="0">
                <a:latin typeface="楷体" panose="02010609060101010101" charset="-122"/>
                <a:cs typeface="楷体" panose="02010609060101010101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3.2.8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2853690"/>
            <a:ext cx="8224520" cy="266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住宅建筑，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宜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50" spc="45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菜单式全装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b="1" spc="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每个装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方案均应提供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同档</a:t>
            </a:r>
            <a:r>
              <a:rPr sz="1650" spc="60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风格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的材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和设备菜单，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促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进标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协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费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7620" indent="-258445" algn="just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为保证全装修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避免二次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4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住宅建筑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套内及公共区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650" b="1" spc="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全装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应满足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现行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行 业标准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住宅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室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内装饰装修设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规范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》JGJ</a:t>
            </a:r>
            <a:r>
              <a:rPr sz="1650" spc="2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367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、《住宅室内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饰装修工程质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验收规 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JGJ/T</a:t>
            </a:r>
            <a:r>
              <a:rPr sz="1650" spc="3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304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及现行国家标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建筑装饰装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工程质量验收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GB</a:t>
            </a:r>
            <a:r>
              <a:rPr sz="1650" spc="3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50210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的相关 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要求。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公共建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的公共区域全</a:t>
            </a:r>
            <a:r>
              <a:rPr sz="16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b="1" spc="5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应满足现行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家标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《建筑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饰装修工程质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量验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收 标准》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GB</a:t>
            </a:r>
            <a:r>
              <a:rPr sz="1650" spc="-3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50210的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 algn="just">
              <a:lnSpc>
                <a:spcPct val="100000"/>
              </a:lnSpc>
              <a:spcBef>
                <a:spcPts val="49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全装修所选用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材料和产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瓷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砖、卫生器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、板材等，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质量合格产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，满足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相应产品标准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质量要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。此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全装修所选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的材料和产</a:t>
            </a:r>
            <a:r>
              <a:rPr sz="1650" spc="60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应结合当地的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品牌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认 可和消费习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惯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最大程度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76659"/>
            <a:ext cx="8239125" cy="361124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  <a:tabLst>
                <a:tab pos="1925320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条文内容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3.2.8	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住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宅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隔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 algn="just">
              <a:lnSpc>
                <a:spcPct val="125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家标</a:t>
            </a:r>
            <a:r>
              <a:rPr sz="1650" spc="3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筑隔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设计规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GB</a:t>
            </a:r>
            <a:r>
              <a:rPr sz="1650" spc="3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50118-2010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室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外与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卧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室之间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空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气声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隔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声性能为新增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新规范实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50" spc="45" dirty="0">
                <a:latin typeface="微软雅黑" panose="020B0503020204020204" charset="-122"/>
                <a:cs typeface="微软雅黑" panose="020B0503020204020204" charset="-122"/>
              </a:rPr>
              <a:t>前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，二星级、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级绿色建筑的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室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外与卧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室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之 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空气声隔声性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分别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（DnT,w+Ctr）≥35dB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（DnT,w+Ctr）≥40dB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50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 algn="just">
              <a:lnSpc>
                <a:spcPct val="125000"/>
              </a:lnSpc>
              <a:spcBef>
                <a:spcPts val="48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室外</a:t>
            </a:r>
            <a:r>
              <a:rPr sz="1650" b="1" spc="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卧室之间空气</a:t>
            </a:r>
            <a:r>
              <a:rPr sz="1650" b="1" spc="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隔声性</a:t>
            </a:r>
            <a:r>
              <a:rPr sz="1650" b="1" spc="6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价时通过外窗和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墙的隔声性</a:t>
            </a:r>
            <a:r>
              <a:rPr sz="1650" spc="6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按组合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声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量的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论进行预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提供分析报告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应提供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室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外与卧室之间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气声隔</a:t>
            </a:r>
            <a:r>
              <a:rPr sz="1650" spc="50" dirty="0"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性 能检测报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 algn="just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其余指标的评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5.1.4条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5.2.7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执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633" y="4271009"/>
            <a:ext cx="5694045" cy="1407160"/>
          </a:xfrm>
          <a:custGeom>
            <a:avLst/>
            <a:gdLst/>
            <a:ahLst/>
            <a:cxnLst/>
            <a:rect l="l" t="t" r="r" b="b"/>
            <a:pathLst>
              <a:path w="5694045" h="1407160">
                <a:moveTo>
                  <a:pt x="5597652" y="0"/>
                </a:moveTo>
                <a:lnTo>
                  <a:pt x="95999" y="0"/>
                </a:lnTo>
                <a:lnTo>
                  <a:pt x="58630" y="7536"/>
                </a:lnTo>
                <a:lnTo>
                  <a:pt x="28116" y="28098"/>
                </a:lnTo>
                <a:lnTo>
                  <a:pt x="7543" y="58614"/>
                </a:lnTo>
                <a:lnTo>
                  <a:pt x="0" y="96012"/>
                </a:lnTo>
                <a:lnTo>
                  <a:pt x="0" y="1310639"/>
                </a:lnTo>
                <a:lnTo>
                  <a:pt x="7543" y="1348016"/>
                </a:lnTo>
                <a:lnTo>
                  <a:pt x="28116" y="1378534"/>
                </a:lnTo>
                <a:lnTo>
                  <a:pt x="58630" y="1399108"/>
                </a:lnTo>
                <a:lnTo>
                  <a:pt x="95999" y="1406652"/>
                </a:lnTo>
                <a:lnTo>
                  <a:pt x="5597652" y="1406652"/>
                </a:lnTo>
                <a:lnTo>
                  <a:pt x="5635049" y="1399108"/>
                </a:lnTo>
                <a:lnTo>
                  <a:pt x="5665565" y="1378534"/>
                </a:lnTo>
                <a:lnTo>
                  <a:pt x="5686127" y="1348016"/>
                </a:lnTo>
                <a:lnTo>
                  <a:pt x="5693664" y="1310639"/>
                </a:lnTo>
                <a:lnTo>
                  <a:pt x="5693664" y="96012"/>
                </a:lnTo>
                <a:lnTo>
                  <a:pt x="5686127" y="58614"/>
                </a:lnTo>
                <a:lnTo>
                  <a:pt x="5665565" y="28098"/>
                </a:lnTo>
                <a:lnTo>
                  <a:pt x="5635049" y="7536"/>
                </a:lnTo>
                <a:lnTo>
                  <a:pt x="559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633" y="4271009"/>
            <a:ext cx="5694045" cy="1407160"/>
          </a:xfrm>
          <a:custGeom>
            <a:avLst/>
            <a:gdLst/>
            <a:ahLst/>
            <a:cxnLst/>
            <a:rect l="l" t="t" r="r" b="b"/>
            <a:pathLst>
              <a:path w="5694045" h="1407160">
                <a:moveTo>
                  <a:pt x="0" y="96012"/>
                </a:moveTo>
                <a:lnTo>
                  <a:pt x="7543" y="58614"/>
                </a:lnTo>
                <a:lnTo>
                  <a:pt x="28116" y="28098"/>
                </a:lnTo>
                <a:lnTo>
                  <a:pt x="58630" y="7536"/>
                </a:lnTo>
                <a:lnTo>
                  <a:pt x="95999" y="0"/>
                </a:lnTo>
                <a:lnTo>
                  <a:pt x="5597652" y="0"/>
                </a:lnTo>
                <a:lnTo>
                  <a:pt x="5635049" y="7536"/>
                </a:lnTo>
                <a:lnTo>
                  <a:pt x="5665565" y="28098"/>
                </a:lnTo>
                <a:lnTo>
                  <a:pt x="5686127" y="58614"/>
                </a:lnTo>
                <a:lnTo>
                  <a:pt x="5693664" y="96012"/>
                </a:lnTo>
                <a:lnTo>
                  <a:pt x="5693664" y="1310639"/>
                </a:lnTo>
                <a:lnTo>
                  <a:pt x="5686127" y="1348016"/>
                </a:lnTo>
                <a:lnTo>
                  <a:pt x="5665565" y="1378534"/>
                </a:lnTo>
                <a:lnTo>
                  <a:pt x="5635049" y="1399108"/>
                </a:lnTo>
                <a:lnTo>
                  <a:pt x="5597652" y="1406652"/>
                </a:lnTo>
                <a:lnTo>
                  <a:pt x="95999" y="1406652"/>
                </a:lnTo>
                <a:lnTo>
                  <a:pt x="58630" y="1399108"/>
                </a:lnTo>
                <a:lnTo>
                  <a:pt x="28116" y="1378534"/>
                </a:lnTo>
                <a:lnTo>
                  <a:pt x="7543" y="1348016"/>
                </a:lnTo>
                <a:lnTo>
                  <a:pt x="0" y="1310639"/>
                </a:lnTo>
                <a:lnTo>
                  <a:pt x="0" y="960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6348" y="4233096"/>
            <a:ext cx="5092700" cy="13836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900" i="1" spc="-105" dirty="0">
                <a:latin typeface="微软雅黑" panose="020B0503020204020204" charset="-122"/>
                <a:cs typeface="微软雅黑" panose="020B0503020204020204" charset="-122"/>
              </a:rPr>
              <a:t>《建筑节能与绿色建筑发</a:t>
            </a:r>
            <a:r>
              <a:rPr sz="1900" i="1" spc="-10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900" i="1" spc="-105" dirty="0">
                <a:latin typeface="微软雅黑" panose="020B0503020204020204" charset="-122"/>
                <a:cs typeface="微软雅黑" panose="020B0503020204020204" charset="-122"/>
              </a:rPr>
              <a:t>“十三五”规划》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98145" indent="-183515">
              <a:lnSpc>
                <a:spcPct val="100000"/>
              </a:lnSpc>
              <a:spcBef>
                <a:spcPts val="600"/>
              </a:spcBef>
              <a:buFont typeface="Wingdings" panose="05000000000000000000"/>
              <a:buChar char=""/>
              <a:tabLst>
                <a:tab pos="398780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主要任务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：全面推动绿色建筑发展 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量质齐升。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398145" indent="-183515">
              <a:lnSpc>
                <a:spcPct val="100000"/>
              </a:lnSpc>
              <a:spcBef>
                <a:spcPts val="590"/>
              </a:spcBef>
              <a:buFont typeface="Wingdings" panose="05000000000000000000"/>
              <a:buChar char=""/>
              <a:tabLst>
                <a:tab pos="398780" algn="l"/>
              </a:tabLst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城镇新建建筑绿色建筑面积比重超过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50%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398145" indent="-183515">
              <a:lnSpc>
                <a:spcPct val="100000"/>
              </a:lnSpc>
              <a:spcBef>
                <a:spcPts val="600"/>
              </a:spcBef>
              <a:buFont typeface="Wingdings" panose="05000000000000000000"/>
              <a:buChar char=""/>
              <a:tabLst>
                <a:tab pos="398780" algn="l"/>
              </a:tabLst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获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标识项目中，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运行标识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项目比例超过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2159" y="5367528"/>
            <a:ext cx="3291840" cy="5273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31864" y="4200144"/>
            <a:ext cx="2423160" cy="1592580"/>
          </a:xfrm>
          <a:custGeom>
            <a:avLst/>
            <a:gdLst/>
            <a:ahLst/>
            <a:cxnLst/>
            <a:rect l="l" t="t" r="r" b="b"/>
            <a:pathLst>
              <a:path w="2423159" h="1592579">
                <a:moveTo>
                  <a:pt x="0" y="1592579"/>
                </a:moveTo>
                <a:lnTo>
                  <a:pt x="2423160" y="1592579"/>
                </a:lnTo>
                <a:lnTo>
                  <a:pt x="2423160" y="0"/>
                </a:lnTo>
                <a:lnTo>
                  <a:pt x="0" y="0"/>
                </a:lnTo>
                <a:lnTo>
                  <a:pt x="0" y="1592579"/>
                </a:lnTo>
                <a:close/>
              </a:path>
            </a:pathLst>
          </a:custGeom>
          <a:solidFill>
            <a:srgbClr val="182956">
              <a:alpha val="670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11493" y="4198272"/>
            <a:ext cx="227901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《建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500" spc="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十三五</a:t>
            </a:r>
            <a:r>
              <a:rPr sz="15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  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规划</a:t>
            </a:r>
            <a:r>
              <a:rPr sz="15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5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—将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推进建筑 节能</a:t>
            </a:r>
            <a:r>
              <a:rPr sz="1500" b="1" spc="114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b="1" spc="114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b="1" spc="114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b="1" spc="12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 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为十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五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500" spc="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主要任</a:t>
            </a:r>
            <a:r>
              <a:rPr sz="15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 之一。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3102" y="5474970"/>
            <a:ext cx="1851025" cy="0"/>
          </a:xfrm>
          <a:custGeom>
            <a:avLst/>
            <a:gdLst/>
            <a:ahLst/>
            <a:cxnLst/>
            <a:rect l="l" t="t" r="r" b="b"/>
            <a:pathLst>
              <a:path w="1851025">
                <a:moveTo>
                  <a:pt x="0" y="0"/>
                </a:moveTo>
                <a:lnTo>
                  <a:pt x="1850898" y="0"/>
                </a:lnTo>
              </a:path>
            </a:pathLst>
          </a:custGeom>
          <a:ln w="1981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38138" y="5474970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652271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90409" y="5476494"/>
            <a:ext cx="233679" cy="60960"/>
          </a:xfrm>
          <a:custGeom>
            <a:avLst/>
            <a:gdLst/>
            <a:ahLst/>
            <a:cxnLst/>
            <a:rect l="l" t="t" r="r" b="b"/>
            <a:pathLst>
              <a:path w="233679" h="60960">
                <a:moveTo>
                  <a:pt x="233553" y="0"/>
                </a:moveTo>
                <a:lnTo>
                  <a:pt x="0" y="60832"/>
                </a:lnTo>
              </a:path>
            </a:pathLst>
          </a:custGeom>
          <a:ln w="1981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90409" y="5473446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753"/>
                </a:lnTo>
              </a:path>
            </a:pathLst>
          </a:custGeom>
          <a:ln w="1981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633" y="2067305"/>
            <a:ext cx="5694045" cy="2133600"/>
          </a:xfrm>
          <a:custGeom>
            <a:avLst/>
            <a:gdLst/>
            <a:ahLst/>
            <a:cxnLst/>
            <a:rect l="l" t="t" r="r" b="b"/>
            <a:pathLst>
              <a:path w="5694045" h="2133600">
                <a:moveTo>
                  <a:pt x="5547995" y="0"/>
                </a:moveTo>
                <a:lnTo>
                  <a:pt x="145618" y="0"/>
                </a:lnTo>
                <a:lnTo>
                  <a:pt x="99589" y="7419"/>
                </a:lnTo>
                <a:lnTo>
                  <a:pt x="59615" y="28086"/>
                </a:lnTo>
                <a:lnTo>
                  <a:pt x="28094" y="59609"/>
                </a:lnTo>
                <a:lnTo>
                  <a:pt x="7423" y="99600"/>
                </a:lnTo>
                <a:lnTo>
                  <a:pt x="0" y="145669"/>
                </a:lnTo>
                <a:lnTo>
                  <a:pt x="0" y="1987931"/>
                </a:lnTo>
                <a:lnTo>
                  <a:pt x="7423" y="2033999"/>
                </a:lnTo>
                <a:lnTo>
                  <a:pt x="28094" y="2073990"/>
                </a:lnTo>
                <a:lnTo>
                  <a:pt x="59615" y="2105513"/>
                </a:lnTo>
                <a:lnTo>
                  <a:pt x="99589" y="2126180"/>
                </a:lnTo>
                <a:lnTo>
                  <a:pt x="145618" y="2133600"/>
                </a:lnTo>
                <a:lnTo>
                  <a:pt x="5547995" y="2133600"/>
                </a:lnTo>
                <a:lnTo>
                  <a:pt x="5594063" y="2126180"/>
                </a:lnTo>
                <a:lnTo>
                  <a:pt x="5634054" y="2105513"/>
                </a:lnTo>
                <a:lnTo>
                  <a:pt x="5665577" y="2073990"/>
                </a:lnTo>
                <a:lnTo>
                  <a:pt x="5686244" y="2033999"/>
                </a:lnTo>
                <a:lnTo>
                  <a:pt x="5693664" y="1987931"/>
                </a:lnTo>
                <a:lnTo>
                  <a:pt x="5693664" y="145669"/>
                </a:lnTo>
                <a:lnTo>
                  <a:pt x="5686244" y="99600"/>
                </a:lnTo>
                <a:lnTo>
                  <a:pt x="5665577" y="59609"/>
                </a:lnTo>
                <a:lnTo>
                  <a:pt x="5634054" y="28086"/>
                </a:lnTo>
                <a:lnTo>
                  <a:pt x="5594063" y="7419"/>
                </a:lnTo>
                <a:lnTo>
                  <a:pt x="5547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0633" y="2067305"/>
            <a:ext cx="5694045" cy="2133600"/>
          </a:xfrm>
          <a:custGeom>
            <a:avLst/>
            <a:gdLst/>
            <a:ahLst/>
            <a:cxnLst/>
            <a:rect l="l" t="t" r="r" b="b"/>
            <a:pathLst>
              <a:path w="5694045" h="2133600">
                <a:moveTo>
                  <a:pt x="0" y="145669"/>
                </a:moveTo>
                <a:lnTo>
                  <a:pt x="7423" y="99600"/>
                </a:lnTo>
                <a:lnTo>
                  <a:pt x="28094" y="59609"/>
                </a:lnTo>
                <a:lnTo>
                  <a:pt x="59615" y="28086"/>
                </a:lnTo>
                <a:lnTo>
                  <a:pt x="99589" y="7419"/>
                </a:lnTo>
                <a:lnTo>
                  <a:pt x="145618" y="0"/>
                </a:lnTo>
                <a:lnTo>
                  <a:pt x="5547995" y="0"/>
                </a:lnTo>
                <a:lnTo>
                  <a:pt x="5594063" y="7419"/>
                </a:lnTo>
                <a:lnTo>
                  <a:pt x="5634054" y="28086"/>
                </a:lnTo>
                <a:lnTo>
                  <a:pt x="5665577" y="59609"/>
                </a:lnTo>
                <a:lnTo>
                  <a:pt x="5686244" y="99600"/>
                </a:lnTo>
                <a:lnTo>
                  <a:pt x="5693664" y="145669"/>
                </a:lnTo>
                <a:lnTo>
                  <a:pt x="5693664" y="1987931"/>
                </a:lnTo>
                <a:lnTo>
                  <a:pt x="5686244" y="2033999"/>
                </a:lnTo>
                <a:lnTo>
                  <a:pt x="5665577" y="2073990"/>
                </a:lnTo>
                <a:lnTo>
                  <a:pt x="5634054" y="2105513"/>
                </a:lnTo>
                <a:lnTo>
                  <a:pt x="5594063" y="2126180"/>
                </a:lnTo>
                <a:lnTo>
                  <a:pt x="5547995" y="2133600"/>
                </a:lnTo>
                <a:lnTo>
                  <a:pt x="145618" y="2133600"/>
                </a:lnTo>
                <a:lnTo>
                  <a:pt x="99589" y="2126180"/>
                </a:lnTo>
                <a:lnTo>
                  <a:pt x="59615" y="2105513"/>
                </a:lnTo>
                <a:lnTo>
                  <a:pt x="28094" y="2073990"/>
                </a:lnTo>
                <a:lnTo>
                  <a:pt x="7423" y="2033999"/>
                </a:lnTo>
                <a:lnTo>
                  <a:pt x="0" y="1987931"/>
                </a:lnTo>
                <a:lnTo>
                  <a:pt x="0" y="14566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0979" y="2113677"/>
            <a:ext cx="5454650" cy="1948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900" i="1" spc="-100" dirty="0">
                <a:latin typeface="微软雅黑" panose="020B0503020204020204" charset="-122"/>
                <a:cs typeface="微软雅黑" panose="020B0503020204020204" charset="-122"/>
              </a:rPr>
              <a:t>《国家新型城镇化规划</a:t>
            </a:r>
            <a:r>
              <a:rPr sz="1900" i="1" spc="-70" dirty="0">
                <a:latin typeface="微软雅黑" panose="020B0503020204020204" charset="-122"/>
                <a:cs typeface="微软雅黑" panose="020B0503020204020204" charset="-122"/>
              </a:rPr>
              <a:t>（2014－2020</a:t>
            </a:r>
            <a:r>
              <a:rPr sz="1900" i="1" spc="-100" dirty="0">
                <a:latin typeface="微软雅黑" panose="020B0503020204020204" charset="-122"/>
                <a:cs typeface="微软雅黑" panose="020B0503020204020204" charset="-122"/>
              </a:rPr>
              <a:t>年）》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98145" indent="-183515" algn="just">
              <a:lnSpc>
                <a:spcPct val="100000"/>
              </a:lnSpc>
              <a:spcBef>
                <a:spcPts val="625"/>
              </a:spcBef>
              <a:buFont typeface="Wingdings" panose="05000000000000000000"/>
              <a:buChar char=""/>
              <a:tabLst>
                <a:tab pos="398780" algn="l"/>
              </a:tabLst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基本原则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生态文</a:t>
            </a:r>
            <a:r>
              <a:rPr sz="18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，绿色低碳</a:t>
            </a:r>
            <a:r>
              <a:rPr sz="18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15265" marR="5080" algn="just">
              <a:lnSpc>
                <a:spcPct val="130000"/>
              </a:lnSpc>
              <a:spcBef>
                <a:spcPts val="50"/>
              </a:spcBef>
              <a:buFont typeface="Wingdings" panose="05000000000000000000"/>
              <a:buChar char=""/>
              <a:tabLst>
                <a:tab pos="398780" algn="l"/>
              </a:tabLst>
            </a:pP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生态文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全面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融入城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镇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化进程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着力推进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色发</a:t>
            </a:r>
            <a:r>
              <a:rPr sz="1500" spc="4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循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环发展、低碳发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，节约集约利用土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、水、能源等资源，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强 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化环境保护和生态修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，减少对自然的干扰和损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害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，推动形成 </a:t>
            </a:r>
            <a:r>
              <a:rPr sz="15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绿色低碳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的生产生活方式和</a:t>
            </a:r>
            <a:r>
              <a:rPr sz="15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城市建设运营模式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4452" y="1389888"/>
            <a:ext cx="2291080" cy="67691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3675" marR="85725" indent="-96520">
              <a:lnSpc>
                <a:spcPct val="100000"/>
              </a:lnSpc>
              <a:spcBef>
                <a:spcPts val="210"/>
              </a:spcBef>
            </a:pPr>
            <a:r>
              <a:rPr sz="15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绿色发展理念在建筑领域 的落实途径：绿色建筑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22719" y="2090927"/>
            <a:ext cx="2612135" cy="208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002872"/>
            <a:ext cx="8536940" cy="329692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  <a:tabLst>
                <a:tab pos="1925320" algn="l"/>
              </a:tabLst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条文内容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3.2.8	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气密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 algn="just">
              <a:lnSpc>
                <a:spcPct val="10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气密性能应符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国家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8255" indent="-258445" algn="just">
              <a:lnSpc>
                <a:spcPct val="125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在外窗安装施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过程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应严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按照相关工法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相关验收标准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求进</a:t>
            </a:r>
            <a:r>
              <a:rPr sz="1650" spc="5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外窗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四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的密封 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应完整、连续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并应形成封闭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密封结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构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证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外窗洞口与外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本体的结合部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严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密；外 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窗的现场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能检测与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判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定应符合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业标</a:t>
            </a:r>
            <a:r>
              <a:rPr sz="1650" spc="8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筑节能检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2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JGJ/T  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177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住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JGJ/T</a:t>
            </a:r>
            <a:r>
              <a:rPr sz="1650" spc="-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132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 algn="just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71145" algn="l"/>
              </a:tabLst>
            </a:pP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预评价查阅外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spc="10" dirty="0">
                <a:latin typeface="微软雅黑" panose="020B0503020204020204" charset="-122"/>
                <a:cs typeface="微软雅黑" panose="020B0503020204020204" charset="-122"/>
              </a:rPr>
              <a:t>气密性能设计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650" spc="40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、外窗气密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能检测报告；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价查阅外窗气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1650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能设计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505"/>
              </a:spcBef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文件、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外窗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性能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650" spc="-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5933" y="2248661"/>
            <a:ext cx="4565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绿色建筑星级等级应按下列规定确定：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2076659"/>
            <a:ext cx="1675764" cy="9055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143000"/>
              </a:lnSpc>
              <a:spcBef>
                <a:spcPts val="380"/>
              </a:spcBef>
            </a:pP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条文内容</a:t>
            </a:r>
            <a:r>
              <a:rPr sz="165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8 </a:t>
            </a:r>
            <a:r>
              <a:rPr sz="1650" b="1" spc="5" dirty="0">
                <a:latin typeface="微软雅黑" panose="020B0503020204020204" charset="-122"/>
                <a:cs typeface="微软雅黑" panose="020B0503020204020204" charset="-122"/>
              </a:rPr>
              <a:t>条文释义：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3020133"/>
            <a:ext cx="7994015" cy="14103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59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围护结构</a:t>
            </a:r>
            <a:r>
              <a:rPr sz="165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热</a:t>
            </a:r>
            <a:r>
              <a:rPr sz="1650" b="1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5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50" b="1" spc="5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，或建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暖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空调负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荷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；严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寒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和寒冷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区住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宅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建筑外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窗</a:t>
            </a:r>
            <a:r>
              <a:rPr sz="1650" spc="35" dirty="0">
                <a:latin typeface="微软雅黑" panose="020B0503020204020204" charset="-122"/>
                <a:cs typeface="微软雅黑" panose="020B0503020204020204" charset="-122"/>
              </a:rPr>
              <a:t>传热</a:t>
            </a:r>
            <a:r>
              <a:rPr sz="1650" spc="20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495"/>
              </a:spcBef>
            </a:pP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：释义及评价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法详</a:t>
            </a:r>
            <a:r>
              <a:rPr sz="1650" spc="-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7.2.4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条。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用水器具的用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详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7.2.10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条。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69875" algn="l"/>
                <a:tab pos="271145" algn="l"/>
              </a:tabLst>
            </a:pP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室内主要空气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染物</a:t>
            </a:r>
            <a:r>
              <a:rPr sz="16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浓</a:t>
            </a:r>
            <a:r>
              <a:rPr sz="16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详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5.1.1</a:t>
            </a:r>
            <a:r>
              <a:rPr sz="1650" spc="-10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6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161" y="1504899"/>
            <a:ext cx="13982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微软雅黑" panose="020B0503020204020204" charset="-122"/>
                <a:cs typeface="微软雅黑" panose="020B0503020204020204" charset="-122"/>
              </a:rPr>
              <a:t>基本规定</a:t>
            </a:r>
            <a:endParaRPr sz="27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1282"/>
            <a:ext cx="603313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新绿色建筑定义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新评价指标体系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新评价阶段划分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新评价等级评定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扩展绿色内涵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提升绿色性能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205359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全面促进绿色建筑高质量发展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370" y="2829001"/>
            <a:ext cx="1852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谢 谢</a:t>
            </a:r>
            <a:r>
              <a:rPr sz="4000" b="1" spc="-8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！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103" y="2221738"/>
            <a:ext cx="8263255" cy="276479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545"/>
              </a:spcBef>
              <a:buFont typeface="Wingdings" panose="05000000000000000000"/>
              <a:buChar char=""/>
              <a:tabLst>
                <a:tab pos="271145" algn="l"/>
              </a:tabLst>
            </a:pPr>
            <a:r>
              <a:rPr sz="1500" b="1" spc="10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高度</a:t>
            </a:r>
            <a:r>
              <a:rPr sz="1500" b="1" spc="114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500" b="1" spc="10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视</a:t>
            </a:r>
            <a:r>
              <a:rPr sz="1500" b="1" spc="114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b="1" spc="10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500" b="1" spc="114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b="1" spc="10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筑发</a:t>
            </a:r>
            <a:r>
              <a:rPr sz="1500" b="1" spc="1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500" spc="12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1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20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连</a:t>
            </a:r>
            <a:r>
              <a:rPr sz="1500" b="1" spc="114" dirty="0">
                <a:latin typeface="微软雅黑" panose="020B0503020204020204" charset="-122"/>
                <a:cs typeface="微软雅黑" panose="020B0503020204020204" charset="-122"/>
              </a:rPr>
              <a:t>续</a:t>
            </a:r>
            <a:r>
              <a:rPr sz="1500" b="1" spc="105" dirty="0">
                <a:latin typeface="微软雅黑" panose="020B0503020204020204" charset="-122"/>
                <a:cs typeface="微软雅黑" panose="020B0503020204020204" charset="-122"/>
              </a:rPr>
              <a:t>列</a:t>
            </a:r>
            <a:r>
              <a:rPr sz="1500" b="1" spc="110" dirty="0"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500" spc="12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和社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十</a:t>
            </a:r>
            <a:r>
              <a:rPr sz="1500" spc="105" dirty="0">
                <a:latin typeface="微软雅黑" panose="020B0503020204020204" charset="-122"/>
                <a:cs typeface="微软雅黑" panose="020B0503020204020204" charset="-122"/>
              </a:rPr>
              <a:t>二个</a:t>
            </a:r>
            <a:r>
              <a:rPr sz="1500" spc="114" dirty="0">
                <a:latin typeface="微软雅黑" panose="020B0503020204020204" charset="-122"/>
                <a:cs typeface="微软雅黑" panose="020B0503020204020204" charset="-122"/>
              </a:rPr>
              <a:t>五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440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（2011-2015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年）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规划纲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》、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《国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民经济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社会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第十三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五</a:t>
            </a:r>
            <a:r>
              <a:rPr sz="1500" spc="6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（2016-2020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纲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460"/>
              </a:spcBef>
            </a:pP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要》、《国家中长期科学和技术发展规划纲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(2006-2020)》等国家纲要方案；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indent="-258445">
              <a:lnSpc>
                <a:spcPct val="100000"/>
              </a:lnSpc>
              <a:spcBef>
                <a:spcPts val="1105"/>
              </a:spcBef>
              <a:buFont typeface="Wingdings" panose="05000000000000000000"/>
              <a:buChar char=""/>
              <a:tabLst>
                <a:tab pos="271145" algn="l"/>
              </a:tabLst>
            </a:pP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我国绿色建筑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已实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现从无到</a:t>
            </a:r>
            <a:r>
              <a:rPr sz="1500" spc="5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别城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到全国范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围，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体到城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到城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>
              <a:lnSpc>
                <a:spcPct val="100000"/>
              </a:lnSpc>
              <a:spcBef>
                <a:spcPts val="455"/>
              </a:spcBef>
            </a:pP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规模化发展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70510" marR="5080" indent="-258445" algn="just">
              <a:lnSpc>
                <a:spcPct val="125000"/>
              </a:lnSpc>
              <a:spcBef>
                <a:spcPts val="655"/>
              </a:spcBef>
              <a:buFont typeface="Wingdings" panose="05000000000000000000"/>
              <a:buChar char=""/>
              <a:tabLst>
                <a:tab pos="271145" algn="l"/>
              </a:tabLst>
            </a:pP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直辖市、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计划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单列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市及省会城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障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性安居工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已全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强制执行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b="1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500" b="1" spc="6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。江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苏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、浙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江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河北、宁夏、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辽宁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等省市先后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spc="50" dirty="0">
                <a:latin typeface="微软雅黑" panose="020B0503020204020204" charset="-122"/>
                <a:cs typeface="微软雅黑" panose="020B0503020204020204" charset="-122"/>
              </a:rPr>
              <a:t>布</a:t>
            </a: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色建筑发</a:t>
            </a: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500" spc="4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例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贵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州、广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西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河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南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等省</a:t>
            </a:r>
            <a:r>
              <a:rPr sz="1500" spc="4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500" spc="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500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5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能 </a:t>
            </a:r>
            <a:r>
              <a:rPr sz="1500" spc="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条例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中，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对绿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筑发展的相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做了规定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福建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省市将制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筑发展条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例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列入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府 立法计划。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776983"/>
            <a:ext cx="8295640" cy="38417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绿色建筑发展成效显著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59" y="5362955"/>
            <a:ext cx="9104376" cy="8107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70" y="2293746"/>
            <a:ext cx="818451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25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70510" algn="l"/>
              </a:tabLst>
            </a:pP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研究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我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色建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准体</a:t>
            </a:r>
            <a:r>
              <a:rPr sz="15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朝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设计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运营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1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50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区 域和类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全覆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的方向精细化发展。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470" y="4381500"/>
            <a:ext cx="8181340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25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70510" algn="l"/>
              </a:tabLst>
            </a:pP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GB/T</a:t>
            </a:r>
            <a:r>
              <a:rPr sz="1500" b="1" spc="2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50378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确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了绿色建筑的定</a:t>
            </a:r>
            <a:r>
              <a:rPr sz="1500" spc="3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、评价指标和评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，对评估建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绿色程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、保障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色 建筑质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、规范和引导我国绿色建筑健康发展发挥了极其重要的作用。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810">
              <a:lnSpc>
                <a:spcPct val="100000"/>
              </a:lnSpc>
              <a:spcBef>
                <a:spcPts val="755"/>
              </a:spcBef>
              <a:buFont typeface="Wingdings" panose="05000000000000000000"/>
              <a:buChar char=""/>
              <a:tabLst>
                <a:tab pos="270510" algn="l"/>
              </a:tabLst>
            </a:pPr>
            <a:r>
              <a:rPr sz="15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绿色金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支持。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673" y="2950845"/>
          <a:ext cx="8073390" cy="152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6050"/>
                <a:gridCol w="4097654"/>
              </a:tblGrid>
              <a:tr h="1512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设计阶段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《民用建筑绿色设计规范》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JGJ/T</a:t>
                      </a:r>
                      <a:r>
                        <a:rPr sz="150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229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《民用建筑绿色性能计算标准》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JGJ/T</a:t>
                      </a:r>
                      <a:r>
                        <a:rPr sz="15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449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施工阶段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《建筑工程绿色施工评价标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准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》GB/T</a:t>
                      </a:r>
                      <a:r>
                        <a:rPr sz="15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50640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《建筑工程绿色施工规范》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GB/T</a:t>
                      </a:r>
                      <a:r>
                        <a:rPr sz="15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50905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运营阶段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415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《绿色建筑运行维护技术规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范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JGJ/T</a:t>
                      </a:r>
                      <a:r>
                        <a:rPr sz="15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391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4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改造阶段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415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《既有建筑绿色改造评价标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准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》GB/T</a:t>
                      </a:r>
                      <a:r>
                        <a:rPr sz="15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51141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415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《既有社区绿色化改造技术规程</a:t>
                      </a:r>
                      <a:r>
                        <a:rPr sz="15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sz="15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JGJ/T 425</a:t>
                      </a:r>
                      <a:endParaRPr sz="15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7200" y="1799844"/>
            <a:ext cx="8295640" cy="38417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绿色建筑发展成效显著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824" y="2985516"/>
            <a:ext cx="3419855" cy="23728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88535" y="4439411"/>
            <a:ext cx="873251" cy="77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3080" y="2233929"/>
            <a:ext cx="8219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5"/>
              </a:spcBef>
            </a:pP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近年来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绿色建筑实践工作稳步推进、绿色建筑发展效益明显，全社会对绿色建筑的理念、认知和 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需求逐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步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色建筑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蓬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勃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500" spc="2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。截至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7年</a:t>
            </a:r>
            <a:r>
              <a:rPr sz="1500" spc="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月，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spc="30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1092</a:t>
            </a:r>
            <a:r>
              <a:rPr sz="1500" b="1" spc="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500" b="1" spc="2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r>
              <a:rPr sz="1500" spc="20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500" spc="10" dirty="0">
                <a:latin typeface="微软雅黑" panose="020B0503020204020204" charset="-122"/>
                <a:cs typeface="微软雅黑" panose="020B0503020204020204" charset="-122"/>
              </a:rPr>
              <a:t>标识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项 目，建筑面积超</a:t>
            </a:r>
            <a:r>
              <a:rPr sz="1500" spc="-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5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1500" b="1" spc="26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亿㎡</a:t>
            </a:r>
            <a:r>
              <a:rPr sz="15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R="4025265" algn="ctr">
              <a:lnSpc>
                <a:spcPct val="100000"/>
              </a:lnSpc>
              <a:spcBef>
                <a:spcPts val="155"/>
              </a:spcBef>
            </a:pPr>
            <a:r>
              <a:rPr sz="900" dirty="0">
                <a:latin typeface="黑体" panose="02010609060101010101" charset="-122"/>
                <a:cs typeface="黑体" panose="02010609060101010101" charset="-122"/>
              </a:rPr>
              <a:t>我国获得绿色建筑标识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  <a:p>
            <a:pPr marR="4025265" algn="ctr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黑体" panose="02010609060101010101" charset="-122"/>
                <a:cs typeface="黑体" panose="02010609060101010101" charset="-122"/>
              </a:rPr>
              <a:t>项目分布情况</a:t>
            </a:r>
            <a:endParaRPr sz="9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251" y="1743455"/>
            <a:ext cx="8295640" cy="38417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182956"/>
                </a:solidFill>
                <a:latin typeface="微软雅黑" panose="020B0503020204020204" charset="-122"/>
                <a:cs typeface="微软雅黑" panose="020B0503020204020204" charset="-122"/>
              </a:rPr>
              <a:t>绿色建筑发展成效显著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4732" y="3002279"/>
            <a:ext cx="3299460" cy="2301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2766060"/>
            <a:ext cx="8298180" cy="538480"/>
          </a:xfrm>
          <a:custGeom>
            <a:avLst/>
            <a:gdLst/>
            <a:ahLst/>
            <a:cxnLst/>
            <a:rect l="l" t="t" r="r" b="b"/>
            <a:pathLst>
              <a:path w="8298180" h="538479">
                <a:moveTo>
                  <a:pt x="0" y="537972"/>
                </a:moveTo>
                <a:lnTo>
                  <a:pt x="8298180" y="537972"/>
                </a:lnTo>
                <a:lnTo>
                  <a:pt x="8298180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solidFill>
            <a:srgbClr val="BEBEBE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3207" y="2717952"/>
            <a:ext cx="8423275" cy="91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22885">
              <a:lnSpc>
                <a:spcPct val="130000"/>
              </a:lnSpc>
              <a:spcBef>
                <a:spcPts val="100"/>
              </a:spcBef>
            </a:pPr>
            <a:r>
              <a:rPr sz="1350" spc="25" dirty="0">
                <a:latin typeface="微软雅黑" panose="020B0503020204020204" charset="-122"/>
                <a:cs typeface="微软雅黑" panose="020B0503020204020204" charset="-122"/>
              </a:rPr>
              <a:t>截至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2017</a:t>
            </a:r>
            <a:r>
              <a:rPr sz="1350" spc="25" dirty="0">
                <a:latin typeface="微软雅黑" panose="020B0503020204020204" charset="-122"/>
                <a:cs typeface="微软雅黑" panose="020B0503020204020204" charset="-122"/>
              </a:rPr>
              <a:t>年底，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350" spc="25" dirty="0">
                <a:latin typeface="微软雅黑" panose="020B0503020204020204" charset="-122"/>
                <a:cs typeface="微软雅黑" panose="020B0503020204020204" charset="-122"/>
              </a:rPr>
              <a:t>国获得绿色建筑评价标识的项目累计超</a:t>
            </a:r>
            <a:r>
              <a:rPr sz="1350" spc="50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350" spc="25" dirty="0">
                <a:latin typeface="微软雅黑" panose="020B0503020204020204" charset="-122"/>
                <a:cs typeface="微软雅黑" panose="020B0503020204020204" charset="-122"/>
              </a:rPr>
              <a:t>万个，建筑面积超</a:t>
            </a: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350" spc="10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1350" spc="25" dirty="0">
                <a:latin typeface="微软雅黑" panose="020B0503020204020204" charset="-122"/>
                <a:cs typeface="微软雅黑" panose="020B0503020204020204" charset="-122"/>
              </a:rPr>
              <a:t>亿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350" spc="22" baseline="25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，而</a:t>
            </a:r>
            <a:r>
              <a:rPr sz="1350" b="1" spc="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运行标识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项目仅占</a:t>
            </a:r>
            <a:r>
              <a:rPr sz="135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7%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左右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500" dirty="0">
                <a:latin typeface="Wingdings" panose="05000000000000000000"/>
                <a:cs typeface="Wingdings" panose="05000000000000000000"/>
              </a:rPr>
              <a:t></a:t>
            </a:r>
            <a:r>
              <a:rPr sz="15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“以人为本”</a:t>
            </a:r>
            <a:r>
              <a:rPr sz="1500" b="1" spc="-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体现得不够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872" y="3639311"/>
            <a:ext cx="8298180" cy="320040"/>
          </a:xfrm>
          <a:prstGeom prst="rect">
            <a:avLst/>
          </a:prstGeom>
          <a:solidFill>
            <a:srgbClr val="BEBEBE">
              <a:alpha val="39999"/>
            </a:srgbClr>
          </a:solidFill>
        </p:spPr>
        <p:txBody>
          <a:bodyPr vert="horz" wrap="square" lIns="0" tIns="4699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70"/>
              </a:spcBef>
            </a:pP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06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14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版标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四节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虑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身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350" spc="-4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35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够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4008246"/>
            <a:ext cx="13836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Wingdings" panose="05000000000000000000"/>
                <a:cs typeface="Wingdings" panose="05000000000000000000"/>
              </a:rPr>
              <a:t></a:t>
            </a:r>
            <a:r>
              <a:rPr sz="1500" spc="-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可感知性不足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872" y="4259579"/>
            <a:ext cx="8298180" cy="344805"/>
          </a:xfrm>
          <a:prstGeom prst="rect">
            <a:avLst/>
          </a:prstGeom>
          <a:solidFill>
            <a:srgbClr val="BEBEBE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430"/>
              </a:spcBef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四节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”性能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能让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感</a:t>
            </a:r>
            <a:r>
              <a:rPr sz="1350" spc="10" dirty="0"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用者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难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感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受到绿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、舒适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高质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面的优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势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085" y="4636135"/>
            <a:ext cx="4060190" cy="24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Wingdings" panose="05000000000000000000"/>
                <a:cs typeface="Wingdings" panose="05000000000000000000"/>
              </a:rPr>
              <a:t></a:t>
            </a:r>
            <a:r>
              <a:rPr sz="1500" spc="-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对建筑领域的新技术、新理念反映有待提高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72" y="4904232"/>
            <a:ext cx="8298180" cy="541020"/>
          </a:xfrm>
          <a:prstGeom prst="rect">
            <a:avLst/>
          </a:prstGeom>
          <a:solidFill>
            <a:srgbClr val="BEBEBE">
              <a:alpha val="3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10"/>
              </a:spcBef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随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筑科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350" spc="1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建筑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海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绵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城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市、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筑信息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1350" spc="10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健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筑等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领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域方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3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技术发展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151765">
              <a:lnSpc>
                <a:spcPct val="100000"/>
              </a:lnSpc>
              <a:spcBef>
                <a:spcPts val="480"/>
              </a:spcBef>
            </a:pP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并未及时反映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350" spc="-10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350" spc="5" dirty="0">
                <a:latin typeface="微软雅黑" panose="020B0503020204020204" charset="-122"/>
                <a:cs typeface="微软雅黑" panose="020B0503020204020204" charset="-122"/>
              </a:rPr>
              <a:t>中。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907" y="1973071"/>
            <a:ext cx="264350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存在的问题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500" dirty="0">
                <a:latin typeface="Wingdings" panose="05000000000000000000"/>
                <a:cs typeface="Wingdings" panose="05000000000000000000"/>
              </a:rPr>
              <a:t></a:t>
            </a:r>
            <a:r>
              <a:rPr sz="15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设计标识多，运行标识少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6235" y="1278636"/>
            <a:ext cx="2474975" cy="15773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09129" y="1436370"/>
            <a:ext cx="12725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运行标识约</a:t>
            </a:r>
            <a:r>
              <a:rPr sz="1500" b="1" spc="-5" dirty="0">
                <a:solidFill>
                  <a:srgbClr val="00417C"/>
                </a:solidFill>
                <a:latin typeface="微软雅黑" panose="020B0503020204020204" charset="-122"/>
                <a:cs typeface="微软雅黑" panose="020B0503020204020204" charset="-122"/>
              </a:rPr>
              <a:t>7%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0756" y="2126107"/>
            <a:ext cx="139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cs typeface="微软雅黑" panose="020B0503020204020204" charset="-122"/>
              </a:rPr>
              <a:t>设计标识约</a:t>
            </a:r>
            <a:r>
              <a:rPr sz="1500" b="1" spc="-5" dirty="0">
                <a:solidFill>
                  <a:srgbClr val="00417C"/>
                </a:solidFill>
                <a:latin typeface="微软雅黑" panose="020B0503020204020204" charset="-122"/>
                <a:cs typeface="微软雅黑" panose="020B0503020204020204" charset="-122"/>
              </a:rPr>
              <a:t>93%</a:t>
            </a:r>
            <a:endParaRPr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67728" y="1534667"/>
            <a:ext cx="524255" cy="370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20306" y="1573530"/>
            <a:ext cx="410209" cy="249554"/>
          </a:xfrm>
          <a:custGeom>
            <a:avLst/>
            <a:gdLst/>
            <a:ahLst/>
            <a:cxnLst/>
            <a:rect l="l" t="t" r="r" b="b"/>
            <a:pathLst>
              <a:path w="410209" h="249555">
                <a:moveTo>
                  <a:pt x="0" y="249300"/>
                </a:moveTo>
                <a:lnTo>
                  <a:pt x="410210" y="0"/>
                </a:lnTo>
              </a:path>
            </a:pathLst>
          </a:custGeom>
          <a:ln w="38100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0171" y="2221992"/>
            <a:ext cx="879348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53606" y="2260854"/>
            <a:ext cx="774065" cy="1905"/>
          </a:xfrm>
          <a:custGeom>
            <a:avLst/>
            <a:gdLst/>
            <a:ahLst/>
            <a:cxnLst/>
            <a:rect l="l" t="t" r="r" b="b"/>
            <a:pathLst>
              <a:path w="774065" h="1905">
                <a:moveTo>
                  <a:pt x="0" y="1397"/>
                </a:moveTo>
                <a:lnTo>
                  <a:pt x="773557" y="0"/>
                </a:lnTo>
              </a:path>
            </a:pathLst>
          </a:custGeom>
          <a:ln w="38100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48861" y="940054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修订背景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5c0c39b-dedb-4541-93b3-7761f7a2b375}"/>
</p:tagLst>
</file>

<file path=ppt/tags/tag2.xml><?xml version="1.0" encoding="utf-8"?>
<p:tagLst xmlns:p="http://schemas.openxmlformats.org/presentationml/2006/main">
  <p:tag name="KSO_WM_UNIT_TABLE_BEAUTIFY" val="smartTable{e081a362-f19c-4a0d-aa01-1d2e43f5795c}"/>
</p:tagLst>
</file>

<file path=ppt/tags/tag3.xml><?xml version="1.0" encoding="utf-8"?>
<p:tagLst xmlns:p="http://schemas.openxmlformats.org/presentationml/2006/main">
  <p:tag name="KSO_WM_UNIT_TABLE_BEAUTIFY" val="smartTable{7c419ec2-e52a-4ae2-845b-c17d36a9a7d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12351</Words>
  <Application>WPS 演示</Application>
  <PresentationFormat>全屏显示(4:3)</PresentationFormat>
  <Paragraphs>1155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华文新魏</vt:lpstr>
      <vt:lpstr>΢</vt:lpstr>
      <vt:lpstr>Segoe Print</vt:lpstr>
      <vt:lpstr>Wingdings</vt:lpstr>
      <vt:lpstr>Times New Roman</vt:lpstr>
      <vt:lpstr>黑体</vt:lpstr>
      <vt:lpstr>Calibri</vt:lpstr>
      <vt:lpstr>Arial Unicode MS</vt:lpstr>
      <vt:lpstr>Arial</vt:lpstr>
      <vt:lpstr>楷体</vt:lpstr>
      <vt:lpstr>Office Theme</vt:lpstr>
      <vt:lpstr>《绿色建筑评价标准》GB/T 50378-2019解读</vt:lpstr>
      <vt:lpstr>PowerPoint 演示文稿</vt:lpstr>
      <vt:lpstr>PowerPoint 演示文稿</vt:lpstr>
      <vt:lpstr>修订背景</vt:lpstr>
      <vt:lpstr>修订背景</vt:lpstr>
      <vt:lpstr>修订背景</vt:lpstr>
      <vt:lpstr>修订背景</vt:lpstr>
      <vt:lpstr>修订背景</vt:lpstr>
      <vt:lpstr>修订背景</vt:lpstr>
      <vt:lpstr>修订背景</vt:lpstr>
      <vt:lpstr>修订背景</vt:lpstr>
      <vt:lpstr>标准发布</vt:lpstr>
      <vt:lpstr>PowerPoint 演示文稿</vt:lpstr>
      <vt:lpstr>绿色建筑发展新要求</vt:lpstr>
      <vt:lpstr>修订要点</vt:lpstr>
      <vt:lpstr>修订要点</vt:lpstr>
      <vt:lpstr>修订要点</vt:lpstr>
      <vt:lpstr>修订要点</vt:lpstr>
      <vt:lpstr>PowerPoint 演示文稿</vt:lpstr>
      <vt:lpstr>修订要点</vt:lpstr>
      <vt:lpstr>修订要点</vt:lpstr>
      <vt:lpstr>修订要点</vt:lpstr>
      <vt:lpstr>修订要点</vt:lpstr>
      <vt:lpstr>修订要点</vt:lpstr>
      <vt:lpstr>修订要点</vt:lpstr>
      <vt:lpstr>修订要点</vt:lpstr>
      <vt:lpstr>修订要点</vt:lpstr>
      <vt:lpstr>修订要点</vt:lpstr>
      <vt:lpstr>PowerPoint 演示文稿</vt:lpstr>
      <vt:lpstr>PowerPoint 演示文稿</vt:lpstr>
      <vt:lpstr>PowerPoint 演示文稿</vt:lpstr>
      <vt:lpstr>条文内容：1.0.1 为贯彻落实绿色发展理念，推进绿色建筑高质量发展，节 约资源，保护环境，满足人民日益增长的美好生活需要，制定本标准。</vt:lpstr>
      <vt:lpstr>PowerPoint 演示文稿</vt:lpstr>
      <vt:lpstr>条文内容：1.0.3 绿色建筑评价应遵循因地制宜的原则，结合建筑所在地 域的气候、环境、资源、经济和文化等特点，对建筑全寿命期内的安全 耐久、健康舒适、生活便利、资源节约、环境宜居等性能进行综合评价</vt:lpstr>
      <vt:lpstr>PowerPoint 演示文稿</vt:lpstr>
      <vt:lpstr>条文内容：2.0.1	绿色建筑</vt:lpstr>
      <vt:lpstr>条文内容：2.0.3	全装修</vt:lpstr>
      <vt:lpstr>条文内容：2.0.4	热岛强度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基本规定</vt:lpstr>
      <vt:lpstr>PowerPoint 演示文稿</vt:lpstr>
      <vt:lpstr>谢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《绿色建筑评价标准》GB/T 50378-2019解读</dc:title>
  <dc:creator>Shi Rainnie</dc:creator>
  <cp:lastModifiedBy>lenovo</cp:lastModifiedBy>
  <cp:revision>28</cp:revision>
  <dcterms:created xsi:type="dcterms:W3CDTF">2020-09-25T03:50:00Z</dcterms:created>
  <dcterms:modified xsi:type="dcterms:W3CDTF">2020-09-25T07:41:07Z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2020-09-25T00:00:00Z</vt:filetime>
  </property>
  <property fmtid="{D5CDD505-2E9C-101B-9397-08002B2CF9AE}" pid="5" name="KSOProductBuildVer">
    <vt:lpwstr>2052-11.1.0.9999</vt:lpwstr>
  </property>
</Properties>
</file>